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7"/>
  </p:notesMasterIdLst>
  <p:sldIdLst>
    <p:sldId id="256" r:id="rId2"/>
    <p:sldId id="353" r:id="rId3"/>
    <p:sldId id="354" r:id="rId4"/>
    <p:sldId id="406" r:id="rId5"/>
    <p:sldId id="444" r:id="rId6"/>
    <p:sldId id="419" r:id="rId7"/>
    <p:sldId id="414" r:id="rId8"/>
    <p:sldId id="257" r:id="rId9"/>
    <p:sldId id="259" r:id="rId10"/>
    <p:sldId id="407" r:id="rId11"/>
    <p:sldId id="439" r:id="rId12"/>
    <p:sldId id="438" r:id="rId13"/>
    <p:sldId id="437" r:id="rId14"/>
    <p:sldId id="421" r:id="rId15"/>
    <p:sldId id="260" r:id="rId16"/>
    <p:sldId id="425" r:id="rId17"/>
    <p:sldId id="430" r:id="rId18"/>
    <p:sldId id="446" r:id="rId19"/>
    <p:sldId id="447" r:id="rId20"/>
    <p:sldId id="429" r:id="rId21"/>
    <p:sldId id="449" r:id="rId22"/>
    <p:sldId id="445" r:id="rId23"/>
    <p:sldId id="426" r:id="rId24"/>
    <p:sldId id="448" r:id="rId25"/>
    <p:sldId id="290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80872B-07EB-4031-9C21-AC22DF59A353}">
          <p14:sldIdLst>
            <p14:sldId id="256"/>
            <p14:sldId id="353"/>
            <p14:sldId id="354"/>
            <p14:sldId id="406"/>
            <p14:sldId id="444"/>
            <p14:sldId id="419"/>
            <p14:sldId id="414"/>
            <p14:sldId id="257"/>
            <p14:sldId id="259"/>
            <p14:sldId id="407"/>
            <p14:sldId id="439"/>
            <p14:sldId id="438"/>
            <p14:sldId id="437"/>
            <p14:sldId id="421"/>
            <p14:sldId id="260"/>
            <p14:sldId id="425"/>
            <p14:sldId id="430"/>
            <p14:sldId id="446"/>
            <p14:sldId id="447"/>
            <p14:sldId id="429"/>
            <p14:sldId id="449"/>
            <p14:sldId id="445"/>
            <p14:sldId id="426"/>
            <p14:sldId id="448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0000CC"/>
    <a:srgbClr val="003635"/>
    <a:srgbClr val="9EFF29"/>
    <a:srgbClr val="C33A1F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1" autoAdjust="0"/>
  </p:normalViewPr>
  <p:slideViewPr>
    <p:cSldViewPr snapToGrid="0">
      <p:cViewPr varScale="1">
        <p:scale>
          <a:sx n="91" d="100"/>
          <a:sy n="91" d="100"/>
        </p:scale>
        <p:origin x="70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5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7699" y="1727406"/>
            <a:ext cx="4545519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8317" y="3605645"/>
            <a:ext cx="4794901" cy="108065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800" b="1" dirty="0"/>
              <a:t>Tim Pengajaran </a:t>
            </a:r>
          </a:p>
          <a:p>
            <a:r>
              <a:rPr lang="id-ID" sz="1800" b="1" dirty="0"/>
              <a:t>Mata Kuliah </a:t>
            </a:r>
            <a:r>
              <a:rPr lang="id-ID" sz="1800" b="1" dirty="0" err="1">
                <a:solidFill>
                  <a:srgbClr val="FFFF00"/>
                </a:solidFill>
              </a:rPr>
              <a:t>Machine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  <a:r>
              <a:rPr lang="id-ID" sz="1800" b="1" dirty="0" err="1">
                <a:solidFill>
                  <a:srgbClr val="FFFF00"/>
                </a:solidFill>
              </a:rPr>
              <a:t>Learning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1800" b="1" dirty="0"/>
              <a:t>Jurusan Teknologi Informasi Tahun 2021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2139-AD62-4F96-B18A-0DA737F7A353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E6A7FC-F1CC-413D-9B04-EE5333A23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5" y="277211"/>
            <a:ext cx="1136443" cy="11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8B6D-200B-421A-B159-742122A8956D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BDFA-A38F-4C79-A451-009356944CA9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97DD-E453-49D3-9154-0EE9C4DA90C3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45" y="102394"/>
            <a:ext cx="4782500" cy="108217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9290C-019A-44BF-8D4F-318B42CC5DE7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177" y="406537"/>
            <a:ext cx="6707711" cy="725349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882" y="1268361"/>
            <a:ext cx="6730291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 sz="2400"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8AFF-5A37-4F3C-9AB8-5E9582BA68EB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19D4-7297-43DE-BEE2-BB34E90F09B2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1D38D-18CA-4E8A-AB30-669D096EA089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2AB-E2CF-4B68-8C10-D0378B177D6C}" type="datetime1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561F5-EDCE-495A-982D-50046F490CEA}" type="datetime1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A499-7600-49EA-A6DC-F7807CDD5CCA}" type="datetime1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857B1-D2EB-46B2-B645-DDC237E5A9DB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6982" y="205979"/>
            <a:ext cx="477981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57941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99EEE-76D8-4494-9278-9F4B848318AA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0526" y="4767263"/>
            <a:ext cx="514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4026" y="4767263"/>
            <a:ext cx="14027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7917" y="1776248"/>
            <a:ext cx="4561490" cy="1660635"/>
          </a:xfrm>
        </p:spPr>
        <p:txBody>
          <a:bodyPr>
            <a:normAutofit/>
          </a:bodyPr>
          <a:lstStyle/>
          <a:p>
            <a:pPr algn="ctr"/>
            <a:r>
              <a:rPr lang="id-ID" sz="4400" dirty="0" err="1"/>
              <a:t>Support</a:t>
            </a:r>
            <a:r>
              <a:rPr lang="id-ID" sz="4400" dirty="0"/>
              <a:t> </a:t>
            </a:r>
            <a:r>
              <a:rPr lang="id-ID" sz="4400" dirty="0" err="1"/>
              <a:t>Vector</a:t>
            </a:r>
            <a:r>
              <a:rPr lang="id-ID" sz="4400" dirty="0"/>
              <a:t> </a:t>
            </a:r>
            <a:r>
              <a:rPr lang="id-ID" sz="4400" dirty="0" err="1"/>
              <a:t>Machines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751" y="3700908"/>
            <a:ext cx="4729656" cy="1175892"/>
          </a:xfrm>
        </p:spPr>
        <p:txBody>
          <a:bodyPr/>
          <a:lstStyle/>
          <a:p>
            <a:r>
              <a:rPr lang="id-ID" sz="2000" b="1" dirty="0"/>
              <a:t>Tim Pengajaran </a:t>
            </a:r>
          </a:p>
          <a:p>
            <a:r>
              <a:rPr lang="id-ID" sz="2000" b="1" dirty="0"/>
              <a:t>Mata Kuliah </a:t>
            </a:r>
            <a:r>
              <a:rPr lang="id-ID" sz="2000" b="1" dirty="0" err="1">
                <a:solidFill>
                  <a:srgbClr val="FFFF00"/>
                </a:solidFill>
              </a:rPr>
              <a:t>Machine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  <a:r>
              <a:rPr lang="id-ID" sz="2000" b="1" dirty="0" err="1">
                <a:solidFill>
                  <a:srgbClr val="FFFF00"/>
                </a:solidFill>
              </a:rPr>
              <a:t>Learning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2000" b="1" dirty="0"/>
              <a:t>Jurusan Teknologi Informasi Tahun 2021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2775" y="218006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Mathematics</a:t>
            </a:r>
            <a:r>
              <a:rPr lang="id-ID" sz="4000" dirty="0"/>
              <a:t> </a:t>
            </a:r>
            <a:r>
              <a:rPr lang="id-ID" sz="4000" dirty="0" err="1"/>
              <a:t>of</a:t>
            </a:r>
            <a:r>
              <a:rPr lang="id-ID" sz="4000" dirty="0"/>
              <a:t> </a:t>
            </a:r>
            <a:r>
              <a:rPr lang="id-ID" sz="4000" dirty="0" err="1"/>
              <a:t>Dual</a:t>
            </a:r>
            <a:r>
              <a:rPr lang="id-ID" sz="4000" dirty="0"/>
              <a:t> </a:t>
            </a:r>
            <a:r>
              <a:rPr lang="id-ID" sz="4000" dirty="0" err="1"/>
              <a:t>Form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36A4F3D-AD9A-40FD-9DB3-7F063976B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1156138"/>
                <a:ext cx="6730291" cy="3532359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d-ID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d-ID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, </a:t>
                </a:r>
                <a:r>
                  <a:rPr lang="id-ID" dirty="0" err="1">
                    <a:solidFill>
                      <a:schemeClr val="tx1"/>
                    </a:solidFill>
                  </a:rPr>
                  <a:t>where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id-ID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𝑤𝑇𝑥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id-ID" dirty="0">
                    <a:solidFill>
                      <a:schemeClr val="tx1"/>
                    </a:solidFill>
                  </a:rPr>
                  <a:t> parameter, </a:t>
                </a:r>
                <a14:m>
                  <m:oMath xmlns:m="http://schemas.openxmlformats.org/officeDocument/2006/math">
                    <m:r>
                      <a:rPr lang="id-ID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d-ID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d-ID" dirty="0" err="1">
                    <a:solidFill>
                      <a:schemeClr val="tx1"/>
                    </a:solidFill>
                  </a:rPr>
                  <a:t>is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classifier</a:t>
                </a:r>
                <a:r>
                  <a:rPr lang="id-ID" dirty="0">
                    <a:solidFill>
                      <a:schemeClr val="tx1"/>
                    </a:solidFill>
                  </a:rPr>
                  <a:t> parameter.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dual form </a:t>
                </a:r>
                <a:r>
                  <a:rPr lang="en-US" b="1" dirty="0">
                    <a:solidFill>
                      <a:srgbClr val="C00000"/>
                    </a:solidFill>
                  </a:rPr>
                  <a:t>computes the inner product of the training instance's and the test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instance's feature vector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d-ID" dirty="0">
                    <a:solidFill>
                      <a:schemeClr val="tx1"/>
                    </a:solidFill>
                  </a:rPr>
                  <a:t>Use </a:t>
                </a:r>
                <a:r>
                  <a:rPr lang="en-US" dirty="0">
                    <a:solidFill>
                      <a:schemeClr val="tx1"/>
                    </a:solidFill>
                  </a:rPr>
                  <a:t>this property of the dual form to work with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/>
                  <a:t>linearly inseparable classes</a:t>
                </a:r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id-ID" dirty="0">
                    <a:solidFill>
                      <a:schemeClr val="tx1"/>
                    </a:solidFill>
                  </a:rPr>
                  <a:t>F</a:t>
                </a:r>
                <a:r>
                  <a:rPr lang="en-US" dirty="0" err="1">
                    <a:solidFill>
                      <a:schemeClr val="tx1"/>
                    </a:solidFill>
                  </a:rPr>
                  <a:t>ormalize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id-ID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definition of </a:t>
                </a:r>
                <a:r>
                  <a:rPr lang="en-US" b="1" dirty="0">
                    <a:solidFill>
                      <a:srgbClr val="C00000"/>
                    </a:solidFill>
                  </a:rPr>
                  <a:t>mapping features to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higher dimensional spaces</a:t>
                </a:r>
                <a:r>
                  <a:rPr lang="id-ID" b="1" dirty="0">
                    <a:solidFill>
                      <a:srgbClr val="C00000"/>
                    </a:solidFill>
                  </a:rPr>
                  <a:t> </a:t>
                </a:r>
                <a:r>
                  <a:rPr lang="id-ID" dirty="0">
                    <a:solidFill>
                      <a:schemeClr val="tx1"/>
                    </a:solidFill>
                  </a:rPr>
                  <a:t>as </a:t>
                </a:r>
                <a:r>
                  <a:rPr lang="id-ID" dirty="0" err="1">
                    <a:solidFill>
                      <a:schemeClr val="tx1"/>
                    </a:solidFill>
                  </a:rPr>
                  <a:t>follows</a:t>
                </a:r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id-ID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36A4F3D-AD9A-40FD-9DB3-7F063976B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1156138"/>
                <a:ext cx="6730291" cy="3532359"/>
              </a:xfrm>
              <a:blipFill>
                <a:blip r:embed="rId2"/>
                <a:stretch>
                  <a:fillRect l="-272" t="-10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906E4-866B-44DA-8458-86E13491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3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1931" y="228517"/>
            <a:ext cx="7254873" cy="725349"/>
          </a:xfrm>
        </p:spPr>
        <p:txBody>
          <a:bodyPr>
            <a:noAutofit/>
          </a:bodyPr>
          <a:lstStyle/>
          <a:p>
            <a:pPr algn="ctr"/>
            <a:r>
              <a:rPr lang="id-ID" sz="3200" dirty="0" err="1"/>
              <a:t>Mapping</a:t>
            </a:r>
            <a:r>
              <a:rPr lang="id-ID" sz="3200" dirty="0"/>
              <a:t> </a:t>
            </a:r>
            <a:r>
              <a:rPr lang="id-ID" sz="3200" dirty="0" err="1"/>
              <a:t>to</a:t>
            </a:r>
            <a:r>
              <a:rPr lang="id-ID" sz="3200" dirty="0"/>
              <a:t> </a:t>
            </a:r>
            <a:r>
              <a:rPr lang="id-ID" sz="3200" dirty="0" err="1"/>
              <a:t>Higher</a:t>
            </a:r>
            <a:r>
              <a:rPr lang="id-ID" sz="3200" dirty="0"/>
              <a:t> </a:t>
            </a:r>
            <a:r>
              <a:rPr lang="id-ID" sz="3200" dirty="0" err="1"/>
              <a:t>Dimensional</a:t>
            </a:r>
            <a:r>
              <a:rPr lang="id-ID" sz="3200" dirty="0"/>
              <a:t> </a:t>
            </a:r>
            <a:r>
              <a:rPr lang="id-ID" sz="3200" dirty="0" err="1"/>
              <a:t>Space</a:t>
            </a:r>
            <a:endParaRPr lang="en-US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3798E7-DF6A-480A-B600-79145459E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31" y="1107201"/>
            <a:ext cx="7254873" cy="3258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40268-83A6-491A-9FC6-F38BC4BEB624}"/>
              </a:ext>
            </a:extLst>
          </p:cNvPr>
          <p:cNvSpPr txBox="1"/>
          <p:nvPr/>
        </p:nvSpPr>
        <p:spPr>
          <a:xfrm>
            <a:off x="1818290" y="3762703"/>
            <a:ext cx="268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err="1">
                <a:solidFill>
                  <a:srgbClr val="C00000"/>
                </a:solidFill>
              </a:rPr>
              <a:t>Linearly</a:t>
            </a:r>
            <a:r>
              <a:rPr lang="id-ID" sz="1600" dirty="0">
                <a:solidFill>
                  <a:srgbClr val="C00000"/>
                </a:solidFill>
              </a:rPr>
              <a:t> </a:t>
            </a:r>
            <a:r>
              <a:rPr lang="id-ID" sz="1600" dirty="0" err="1">
                <a:solidFill>
                  <a:srgbClr val="C00000"/>
                </a:solidFill>
              </a:rPr>
              <a:t>inseparable</a:t>
            </a:r>
            <a:r>
              <a:rPr lang="id-ID" sz="1600" dirty="0">
                <a:solidFill>
                  <a:srgbClr val="C00000"/>
                </a:solidFill>
              </a:rPr>
              <a:t> </a:t>
            </a:r>
            <a:r>
              <a:rPr lang="id-ID" sz="1600" dirty="0" err="1"/>
              <a:t>dataset</a:t>
            </a:r>
            <a:r>
              <a:rPr lang="id-ID" sz="1600" dirty="0"/>
              <a:t> in </a:t>
            </a:r>
            <a:r>
              <a:rPr lang="id-ID" sz="1600" b="1" dirty="0" err="1">
                <a:solidFill>
                  <a:srgbClr val="00B0F0"/>
                </a:solidFill>
              </a:rPr>
              <a:t>lower</a:t>
            </a:r>
            <a:r>
              <a:rPr lang="id-ID" sz="1600" dirty="0"/>
              <a:t> </a:t>
            </a:r>
            <a:r>
              <a:rPr lang="id-ID" sz="1600" dirty="0" err="1"/>
              <a:t>dimensional</a:t>
            </a:r>
            <a:r>
              <a:rPr lang="id-ID" sz="1600" dirty="0"/>
              <a:t> </a:t>
            </a:r>
            <a:r>
              <a:rPr lang="id-ID" sz="1600" dirty="0" err="1"/>
              <a:t>space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1BD60-C379-4E35-96EE-353D36433814}"/>
              </a:ext>
            </a:extLst>
          </p:cNvPr>
          <p:cNvSpPr txBox="1"/>
          <p:nvPr/>
        </p:nvSpPr>
        <p:spPr>
          <a:xfrm>
            <a:off x="5124785" y="3689342"/>
            <a:ext cx="268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 err="1">
                <a:solidFill>
                  <a:srgbClr val="C00000"/>
                </a:solidFill>
              </a:rPr>
              <a:t>Linearly</a:t>
            </a:r>
            <a:r>
              <a:rPr lang="id-ID" sz="1600" b="1" dirty="0">
                <a:solidFill>
                  <a:srgbClr val="C00000"/>
                </a:solidFill>
              </a:rPr>
              <a:t> </a:t>
            </a:r>
            <a:r>
              <a:rPr lang="id-ID" sz="1600" b="1" dirty="0" err="1">
                <a:solidFill>
                  <a:srgbClr val="C00000"/>
                </a:solidFill>
              </a:rPr>
              <a:t>separable</a:t>
            </a:r>
            <a:r>
              <a:rPr lang="id-ID" sz="1600" b="1" dirty="0">
                <a:solidFill>
                  <a:srgbClr val="C00000"/>
                </a:solidFill>
              </a:rPr>
              <a:t> </a:t>
            </a:r>
            <a:r>
              <a:rPr lang="id-ID" sz="1600" dirty="0" err="1"/>
              <a:t>dataset</a:t>
            </a:r>
            <a:r>
              <a:rPr lang="id-ID" sz="1600" dirty="0"/>
              <a:t> in </a:t>
            </a:r>
            <a:r>
              <a:rPr lang="id-ID" sz="1600" b="1" dirty="0" err="1">
                <a:solidFill>
                  <a:srgbClr val="002060"/>
                </a:solidFill>
              </a:rPr>
              <a:t>higher</a:t>
            </a:r>
            <a:r>
              <a:rPr lang="id-ID" sz="1600" dirty="0"/>
              <a:t> </a:t>
            </a:r>
            <a:r>
              <a:rPr lang="id-ID" sz="1600" dirty="0" err="1"/>
              <a:t>dimensional</a:t>
            </a:r>
            <a:r>
              <a:rPr lang="id-ID" sz="1600" dirty="0"/>
              <a:t> </a:t>
            </a:r>
            <a:r>
              <a:rPr lang="id-ID" sz="1600" dirty="0" err="1"/>
              <a:t>space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07092-CC6A-4A50-A352-D24B50C2C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9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A50E7F-9AF3-4176-9380-3FF87F72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1198179"/>
                <a:ext cx="6730291" cy="349031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id-ID" sz="2400" b="1" dirty="0">
                    <a:solidFill>
                      <a:srgbClr val="C00000"/>
                    </a:solidFill>
                  </a:rPr>
                  <a:t>Lower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dimensional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space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mapping</a:t>
                </a:r>
                <a:endParaRPr lang="id-ID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id-ID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id-ID" sz="2400" b="1" dirty="0" err="1">
                    <a:solidFill>
                      <a:srgbClr val="C00000"/>
                    </a:solidFill>
                  </a:rPr>
                  <a:t>Higher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dimensional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space</a:t>
                </a:r>
                <a:r>
                  <a:rPr lang="id-ID" sz="2400" dirty="0">
                    <a:solidFill>
                      <a:schemeClr val="tx1"/>
                    </a:solidFill>
                  </a:rPr>
                  <a:t> </a:t>
                </a:r>
                <a:r>
                  <a:rPr lang="id-ID" sz="2400" dirty="0" err="1">
                    <a:solidFill>
                      <a:schemeClr val="tx1"/>
                    </a:solidFill>
                  </a:rPr>
                  <a:t>mapping</a:t>
                </a:r>
                <a:endParaRPr lang="id-ID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d-ID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d-ID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id-ID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Map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the feature vectors to a higher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dimensional space, the feature vectors only appear as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a dot product</a:t>
                </a:r>
                <a:r>
                  <a:rPr lang="en-US" sz="2000" dirty="0">
                    <a:solidFill>
                      <a:schemeClr val="tx1"/>
                    </a:solidFill>
                  </a:rPr>
                  <a:t>. </a:t>
                </a:r>
                <a:endParaRPr lang="id-ID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The dot product is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a scalar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>
                  <a:lnSpc>
                    <a:spcPct val="110000"/>
                  </a:lnSpc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A50E7F-9AF3-4176-9380-3FF87F72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1198179"/>
                <a:ext cx="6730291" cy="3490318"/>
              </a:xfrm>
              <a:blipFill>
                <a:blip r:embed="rId2"/>
                <a:stretch>
                  <a:fillRect l="-996" t="-2273" r="-1359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3">
            <a:extLst>
              <a:ext uri="{FF2B5EF4-FFF2-40B4-BE49-F238E27FC236}">
                <a16:creationId xmlns:a16="http://schemas.microsoft.com/office/drawing/2014/main" id="{ED872721-12D8-456D-AE6F-FA54849DD742}"/>
              </a:ext>
            </a:extLst>
          </p:cNvPr>
          <p:cNvSpPr txBox="1">
            <a:spLocks/>
          </p:cNvSpPr>
          <p:nvPr/>
        </p:nvSpPr>
        <p:spPr>
          <a:xfrm>
            <a:off x="1963882" y="312600"/>
            <a:ext cx="6730291" cy="725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 err="1"/>
              <a:t>Mapping</a:t>
            </a:r>
            <a:r>
              <a:rPr lang="id-ID" sz="3200" dirty="0"/>
              <a:t> </a:t>
            </a:r>
            <a:r>
              <a:rPr lang="id-ID" sz="3200" dirty="0" err="1"/>
              <a:t>to</a:t>
            </a:r>
            <a:r>
              <a:rPr lang="id-ID" sz="3200" dirty="0"/>
              <a:t> </a:t>
            </a:r>
            <a:r>
              <a:rPr lang="id-ID" sz="3200" dirty="0" err="1"/>
              <a:t>Higher</a:t>
            </a:r>
            <a:r>
              <a:rPr lang="id-ID" sz="3200" dirty="0"/>
              <a:t> </a:t>
            </a:r>
            <a:r>
              <a:rPr lang="id-ID" sz="3200" dirty="0" err="1"/>
              <a:t>Dimensional</a:t>
            </a:r>
            <a:r>
              <a:rPr lang="id-ID" sz="3200" dirty="0"/>
              <a:t> </a:t>
            </a:r>
            <a:r>
              <a:rPr lang="id-ID" sz="3200" dirty="0" err="1"/>
              <a:t>Space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37532-4FC1-4069-868F-B8CD1C8F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8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3913" y="239028"/>
            <a:ext cx="7530260" cy="725349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Kernel</a:t>
            </a:r>
            <a:r>
              <a:rPr lang="id-ID" sz="4000" dirty="0"/>
              <a:t> </a:t>
            </a:r>
            <a:r>
              <a:rPr lang="id-ID" sz="4000" dirty="0" err="1"/>
              <a:t>Tricks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E206C7-89D0-4F71-97D9-CB364D37B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1145628"/>
                <a:ext cx="6730291" cy="3542869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A kernel is </a:t>
                </a:r>
                <a:r>
                  <a:rPr lang="en-US" b="1" dirty="0">
                    <a:solidFill>
                      <a:srgbClr val="C00000"/>
                    </a:solidFill>
                  </a:rPr>
                  <a:t>a function </a:t>
                </a:r>
                <a:r>
                  <a:rPr lang="en-US" dirty="0">
                    <a:solidFill>
                      <a:schemeClr val="tx1"/>
                    </a:solidFill>
                  </a:rPr>
                  <a:t>that, given 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original feature vectors, returns the same value as </a:t>
                </a:r>
                <a:r>
                  <a:rPr lang="en-US" b="1" dirty="0">
                    <a:solidFill>
                      <a:srgbClr val="C00000"/>
                    </a:solidFill>
                  </a:rPr>
                  <a:t>the dot product </a:t>
                </a:r>
                <a:r>
                  <a:rPr lang="en-US" dirty="0">
                    <a:solidFill>
                      <a:schemeClr val="tx1"/>
                    </a:solidFill>
                  </a:rPr>
                  <a:t>of its corresponding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mapped feature vectors.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Kernels </a:t>
                </a:r>
                <a:r>
                  <a:rPr lang="en-US" b="1" dirty="0">
                    <a:solidFill>
                      <a:srgbClr val="C00000"/>
                    </a:solidFill>
                  </a:rPr>
                  <a:t>do not </a:t>
                </a:r>
                <a:r>
                  <a:rPr lang="en-US" dirty="0">
                    <a:solidFill>
                      <a:schemeClr val="tx1"/>
                    </a:solidFill>
                  </a:rPr>
                  <a:t>explicitly map the feature vectors to a higher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dimensional space or calculate the dot product of the mapped vectors.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Kernels </a:t>
                </a:r>
                <a:r>
                  <a:rPr lang="en-US" b="1" dirty="0"/>
                  <a:t>produce the</a:t>
                </a:r>
                <a:r>
                  <a:rPr lang="id-ID" b="1" dirty="0"/>
                  <a:t> </a:t>
                </a:r>
                <a:r>
                  <a:rPr lang="en-US" b="1" dirty="0"/>
                  <a:t>same value through a different series of operations </a:t>
                </a:r>
                <a:r>
                  <a:rPr lang="en-US" dirty="0">
                    <a:solidFill>
                      <a:schemeClr val="tx1"/>
                    </a:solidFill>
                  </a:rPr>
                  <a:t>that can often be computed more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</a:t>
                </a:r>
                <a:r>
                  <a:rPr lang="id-ID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d-ID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d-ID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6E206C7-89D0-4F71-97D9-CB364D37B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1145628"/>
                <a:ext cx="6730291" cy="3542869"/>
              </a:xfrm>
              <a:blipFill>
                <a:blip r:embed="rId2"/>
                <a:stretch>
                  <a:fillRect l="-996" t="-2238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767CE-39F3-4AF8-8FEE-D6F2D41D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9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4000" dirty="0" err="1"/>
              <a:t>Kernel</a:t>
            </a:r>
            <a:r>
              <a:rPr lang="id-ID" sz="4000" dirty="0"/>
              <a:t> </a:t>
            </a:r>
            <a:r>
              <a:rPr lang="id-ID" sz="4000" dirty="0" err="1"/>
              <a:t>Computation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744BC7-109E-4DE1-A661-FB3F0392C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dirty="0"/>
                  <a:t>Two </a:t>
                </a:r>
                <a:r>
                  <a:rPr lang="id-ID" dirty="0" err="1"/>
                  <a:t>feature</a:t>
                </a:r>
                <a:r>
                  <a:rPr lang="id-ID" dirty="0"/>
                  <a:t> </a:t>
                </a:r>
                <a:r>
                  <a:rPr lang="id-ID" dirty="0" err="1"/>
                  <a:t>vectors</a:t>
                </a:r>
                <a:r>
                  <a:rPr lang="id-ID" dirty="0"/>
                  <a:t>,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id-ID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d-ID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id-ID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id-ID" dirty="0"/>
              </a:p>
              <a:p>
                <a:pPr>
                  <a:lnSpc>
                    <a:spcPct val="120000"/>
                  </a:lnSpc>
                </a:pPr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id-ID" dirty="0" err="1"/>
                  <a:t>Mapped</a:t>
                </a:r>
                <a:r>
                  <a:rPr lang="id-ID" dirty="0"/>
                  <a:t> </a:t>
                </a:r>
                <a:r>
                  <a:rPr lang="id-ID" dirty="0" err="1"/>
                  <a:t>the</a:t>
                </a:r>
                <a:r>
                  <a:rPr lang="id-ID" dirty="0"/>
                  <a:t> </a:t>
                </a:r>
                <a:r>
                  <a:rPr lang="id-ID" dirty="0" err="1"/>
                  <a:t>vectors</a:t>
                </a:r>
                <a:r>
                  <a:rPr lang="id-ID" dirty="0"/>
                  <a:t> </a:t>
                </a:r>
                <a:r>
                  <a:rPr lang="id-ID" dirty="0" err="1"/>
                  <a:t>to</a:t>
                </a:r>
                <a:r>
                  <a:rPr lang="id-ID" dirty="0"/>
                  <a:t> a </a:t>
                </a:r>
                <a:r>
                  <a:rPr lang="id-ID" dirty="0" err="1"/>
                  <a:t>higher</a:t>
                </a:r>
                <a:r>
                  <a:rPr lang="id-ID" dirty="0"/>
                  <a:t> </a:t>
                </a:r>
                <a:r>
                  <a:rPr lang="id-ID" dirty="0" err="1"/>
                  <a:t>dimensional</a:t>
                </a:r>
                <a:r>
                  <a:rPr lang="id-ID" dirty="0"/>
                  <a:t> </a:t>
                </a:r>
                <a:r>
                  <a:rPr lang="id-ID" dirty="0" err="1"/>
                  <a:t>space</a:t>
                </a:r>
                <a:r>
                  <a:rPr lang="id-ID" dirty="0"/>
                  <a:t> </a:t>
                </a:r>
                <a:r>
                  <a:rPr lang="id-ID" dirty="0" err="1"/>
                  <a:t>where</a:t>
                </a:r>
                <a:r>
                  <a:rPr lang="id-ID" dirty="0"/>
                  <a:t> </a:t>
                </a:r>
                <a:r>
                  <a:rPr lang="id-ID" dirty="0" err="1"/>
                  <a:t>the</a:t>
                </a:r>
                <a:r>
                  <a:rPr lang="id-ID" dirty="0"/>
                  <a:t> </a:t>
                </a:r>
                <a:r>
                  <a:rPr lang="id-ID" dirty="0" err="1"/>
                  <a:t>transformation</a:t>
                </a:r>
                <a:r>
                  <a:rPr lang="id-ID" dirty="0"/>
                  <a:t> </a:t>
                </a:r>
                <a:r>
                  <a:rPr lang="id-ID" dirty="0" err="1"/>
                  <a:t>is</a:t>
                </a:r>
                <a:r>
                  <a:rPr lang="id-ID" dirty="0"/>
                  <a:t> </a:t>
                </a:r>
                <a14:m>
                  <m:oMath xmlns:m="http://schemas.openxmlformats.org/officeDocument/2006/math">
                    <m:r>
                      <a:rPr lang="id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id-ID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d-ID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d-ID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d-ID" dirty="0"/>
                  <a:t>, </a:t>
                </a:r>
                <a:r>
                  <a:rPr lang="id-ID" dirty="0" err="1"/>
                  <a:t>then</a:t>
                </a:r>
                <a:r>
                  <a:rPr lang="id-ID" dirty="0"/>
                  <a:t>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the</a:t>
                </a:r>
                <a:r>
                  <a:rPr lang="id-ID" b="1" dirty="0">
                    <a:solidFill>
                      <a:srgbClr val="FFFF00"/>
                    </a:solidFill>
                  </a:rPr>
                  <a:t> dot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product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id-ID" dirty="0" err="1"/>
                  <a:t>does</a:t>
                </a:r>
                <a:r>
                  <a:rPr lang="id-ID" dirty="0"/>
                  <a:t>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id-ID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d-ID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d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id-ID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id-ID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ad>
                                <m:radPr>
                                  <m:degHide m:val="on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ad>
                                <m:radPr>
                                  <m:degHide m:val="on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d-ID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</m:d>
                    </m:oMath>
                  </m:oMathPara>
                </a14:m>
                <a:endParaRPr lang="id-ID" dirty="0"/>
              </a:p>
              <a:p>
                <a:pPr>
                  <a:lnSpc>
                    <a:spcPct val="120000"/>
                  </a:lnSpc>
                </a:pPr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id-ID" b="1" dirty="0" err="1">
                    <a:solidFill>
                      <a:srgbClr val="FFFF00"/>
                    </a:solidFill>
                  </a:rPr>
                  <a:t>Kernel</a:t>
                </a:r>
                <a:r>
                  <a:rPr lang="id-ID" dirty="0"/>
                  <a:t> </a:t>
                </a:r>
                <a:r>
                  <a:rPr lang="id-ID" dirty="0" err="1"/>
                  <a:t>does</a:t>
                </a:r>
                <a:r>
                  <a:rPr lang="id-ID" dirty="0"/>
                  <a:t>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id-ID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d-ID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d-ID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d-ID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744BC7-109E-4DE1-A661-FB3F0392C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5" t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88B437-5A22-4039-8C02-F834577D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766" y="77197"/>
            <a:ext cx="5192110" cy="1130624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Types</a:t>
            </a:r>
            <a:r>
              <a:rPr lang="id-ID" sz="4000" dirty="0"/>
              <a:t> </a:t>
            </a:r>
            <a:r>
              <a:rPr lang="id-ID" sz="4000" dirty="0" err="1"/>
              <a:t>of</a:t>
            </a:r>
            <a:r>
              <a:rPr lang="id-ID" sz="4000" dirty="0"/>
              <a:t> </a:t>
            </a:r>
            <a:r>
              <a:rPr lang="id-ID" sz="4000" dirty="0" err="1"/>
              <a:t>Kernel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EDF497-3AA7-45FB-A3DC-0376359F5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714" y="1387366"/>
                <a:ext cx="8238852" cy="3391110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dirty="0"/>
                  <a:t>Polynomial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d-ID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id-ID" dirty="0" err="1"/>
                  <a:t>Sigmoid</a:t>
                </a:r>
                <a:r>
                  <a:rPr lang="id-ID" dirty="0"/>
                  <a:t>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id-ID" dirty="0" err="1"/>
                  <a:t>Gaussian</a:t>
                </a:r>
                <a:r>
                  <a:rPr lang="id-ID" dirty="0"/>
                  <a:t> </a:t>
                </a:r>
                <a:r>
                  <a:rPr lang="id-ID" dirty="0" err="1"/>
                  <a:t>or</a:t>
                </a:r>
                <a:r>
                  <a:rPr lang="id-ID" dirty="0"/>
                  <a:t> Radial Basis </a:t>
                </a:r>
                <a:r>
                  <a:rPr lang="id-ID" dirty="0" err="1"/>
                  <a:t>Function</a:t>
                </a:r>
                <a:r>
                  <a:rPr lang="id-ID" dirty="0"/>
                  <a:t> (RBF)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id-ID" dirty="0"/>
              </a:p>
              <a:p>
                <a:pPr lvl="1">
                  <a:lnSpc>
                    <a:spcPct val="120000"/>
                  </a:lnSpc>
                </a:pPr>
                <a:r>
                  <a:rPr lang="id-ID" sz="2600" dirty="0" err="1"/>
                  <a:t>Where</a:t>
                </a:r>
                <a:r>
                  <a:rPr lang="id-ID" sz="2600" dirty="0"/>
                  <a:t> </a:t>
                </a:r>
                <a14:m>
                  <m:oMath xmlns:m="http://schemas.openxmlformats.org/officeDocument/2006/math">
                    <m:r>
                      <a:rPr lang="id-ID" sz="24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id-ID" sz="2600" b="1" dirty="0">
                    <a:solidFill>
                      <a:srgbClr val="FFFF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id-ID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id-ID" sz="2600" b="1" dirty="0">
                    <a:solidFill>
                      <a:srgbClr val="FFFF00"/>
                    </a:solidFill>
                  </a:rPr>
                  <a:t> are </a:t>
                </a:r>
                <a:r>
                  <a:rPr lang="id-ID" sz="2600" b="1" dirty="0" err="1">
                    <a:solidFill>
                      <a:srgbClr val="FFFF00"/>
                    </a:solidFill>
                  </a:rPr>
                  <a:t>hyperparameters</a:t>
                </a:r>
                <a:r>
                  <a:rPr lang="id-ID" sz="2600" b="1" dirty="0">
                    <a:solidFill>
                      <a:srgbClr val="FFFF00"/>
                    </a:solidFill>
                  </a:rPr>
                  <a:t> </a:t>
                </a:r>
                <a:r>
                  <a:rPr lang="id-ID" sz="2600" dirty="0" err="1"/>
                  <a:t>that</a:t>
                </a:r>
                <a:r>
                  <a:rPr lang="id-ID" sz="2600" dirty="0"/>
                  <a:t> </a:t>
                </a:r>
                <a:r>
                  <a:rPr lang="id-ID" sz="2600" dirty="0" err="1"/>
                  <a:t>can</a:t>
                </a:r>
                <a:r>
                  <a:rPr lang="id-ID" sz="2600" dirty="0"/>
                  <a:t> </a:t>
                </a:r>
                <a:r>
                  <a:rPr lang="id-ID" sz="2600" dirty="0" err="1"/>
                  <a:t>be</a:t>
                </a:r>
                <a:r>
                  <a:rPr lang="id-ID" sz="2600" dirty="0"/>
                  <a:t> </a:t>
                </a:r>
                <a:r>
                  <a:rPr lang="id-ID" sz="2600" dirty="0" err="1"/>
                  <a:t>tuned</a:t>
                </a:r>
                <a:r>
                  <a:rPr lang="id-ID" sz="2600" dirty="0"/>
                  <a:t> </a:t>
                </a:r>
                <a:r>
                  <a:rPr lang="id-ID" sz="2600" dirty="0" err="1"/>
                  <a:t>from</a:t>
                </a:r>
                <a:r>
                  <a:rPr lang="id-ID" sz="2600" dirty="0"/>
                  <a:t> </a:t>
                </a:r>
                <a:r>
                  <a:rPr lang="id-ID" sz="2600" dirty="0" err="1"/>
                  <a:t>cross-validation</a:t>
                </a:r>
                <a:r>
                  <a:rPr lang="id-ID" sz="2600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0EDF497-3AA7-45FB-A3DC-0376359F5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714" y="1387366"/>
                <a:ext cx="8238852" cy="3391110"/>
              </a:xfrm>
              <a:blipFill>
                <a:blip r:embed="rId3"/>
                <a:stretch>
                  <a:fillRect l="-444" t="-1079" b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93592-664F-494F-BCB9-FC39A14A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772" y="140955"/>
            <a:ext cx="6761821" cy="889059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Margin Classification and Support</a:t>
            </a:r>
            <a:r>
              <a:rPr lang="id-ID" dirty="0"/>
              <a:t> </a:t>
            </a:r>
            <a:r>
              <a:rPr lang="en-US" dirty="0"/>
              <a:t>Vectors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3B3515-EDB9-4CE3-9AB9-F3D37E6C4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75" y="1313793"/>
            <a:ext cx="4170961" cy="3144154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6949736-E498-4B9D-BF89-68FE6145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18" y="1339330"/>
            <a:ext cx="4495800" cy="31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0ED1E7-56D3-4A13-8CD8-96415F5C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08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59392"/>
            <a:ext cx="6707711" cy="725349"/>
          </a:xfrm>
        </p:spPr>
        <p:txBody>
          <a:bodyPr>
            <a:normAutofit/>
          </a:bodyPr>
          <a:lstStyle/>
          <a:p>
            <a:r>
              <a:rPr lang="en-US" dirty="0"/>
              <a:t>Which Hyperplane to Pick?</a:t>
            </a:r>
            <a:endParaRPr lang="en-US" sz="6000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CB84B65-FDA5-411B-B098-E44AC4060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585" y="984741"/>
            <a:ext cx="6707710" cy="36170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E97DE-EFFF-4AB9-9752-9B02EE0C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09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508AF2-7ED8-4CA8-B69B-858960C4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4" y="102394"/>
            <a:ext cx="5027289" cy="1082170"/>
          </a:xfrm>
        </p:spPr>
        <p:txBody>
          <a:bodyPr>
            <a:normAutofit/>
          </a:bodyPr>
          <a:lstStyle/>
          <a:p>
            <a:r>
              <a:rPr lang="id-ID" dirty="0" err="1"/>
              <a:t>Find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Best </a:t>
            </a:r>
            <a:r>
              <a:rPr lang="id-ID" dirty="0" err="1"/>
              <a:t>Hyperplane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124B3-58A7-4396-BD52-A4CEF29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820F29-56DB-4B57-B529-95B2C5404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2" y="1512750"/>
            <a:ext cx="3930304" cy="304874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E5210D6-D8D3-4F86-99A6-981F17C1AD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39964" y="1446583"/>
                <a:ext cx="4830160" cy="3328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latin typeface="+mj-lt"/>
                  </a:rPr>
                  <a:t>The most confident predictions are for instances that are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farthest</a:t>
                </a:r>
                <a:r>
                  <a:rPr lang="id-ID" sz="2000" b="1" dirty="0">
                    <a:solidFill>
                      <a:srgbClr val="FFFF00"/>
                    </a:solidFill>
                    <a:latin typeface="+mj-lt"/>
                  </a:rPr>
                  <a:t>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from the decision boundary</a:t>
                </a:r>
                <a:r>
                  <a:rPr lang="en-US" sz="2000" dirty="0">
                    <a:latin typeface="+mj-lt"/>
                  </a:rPr>
                  <a:t>. </a:t>
                </a:r>
                <a:endParaRPr lang="id-ID" sz="2000" dirty="0">
                  <a:latin typeface="+mj-lt"/>
                </a:endParaRPr>
              </a:p>
              <a:p>
                <a:r>
                  <a:rPr lang="en-US" sz="2000" dirty="0">
                    <a:latin typeface="+mj-lt"/>
                  </a:rPr>
                  <a:t>The</a:t>
                </a:r>
                <a:r>
                  <a:rPr lang="id-ID" sz="2000" dirty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confidence of the prediction </a:t>
                </a:r>
                <a:r>
                  <a:rPr lang="id-ID" sz="2000" dirty="0" err="1">
                    <a:latin typeface="+mj-lt"/>
                  </a:rPr>
                  <a:t>can</a:t>
                </a:r>
                <a:r>
                  <a:rPr lang="id-ID" sz="2000" dirty="0">
                    <a:latin typeface="+mj-lt"/>
                  </a:rPr>
                  <a:t> </a:t>
                </a:r>
                <a:r>
                  <a:rPr lang="id-ID" sz="2000" dirty="0" err="1">
                    <a:latin typeface="+mj-lt"/>
                  </a:rPr>
                  <a:t>be</a:t>
                </a:r>
                <a:r>
                  <a:rPr lang="id-ID" sz="2000" dirty="0">
                    <a:latin typeface="+mj-lt"/>
                  </a:rPr>
                  <a:t> </a:t>
                </a:r>
                <a:r>
                  <a:rPr lang="id-ID" sz="2000" dirty="0" err="1">
                    <a:latin typeface="+mj-lt"/>
                  </a:rPr>
                  <a:t>estimated</a:t>
                </a:r>
                <a:r>
                  <a:rPr lang="id-ID" sz="2000" dirty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using its</a:t>
                </a:r>
                <a:r>
                  <a:rPr lang="id-ID" sz="2000" dirty="0">
                    <a:latin typeface="+mj-lt"/>
                  </a:rPr>
                  <a:t>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functional margin</a:t>
                </a:r>
                <a:r>
                  <a:rPr lang="en-US" sz="2000" dirty="0">
                    <a:latin typeface="+mj-lt"/>
                  </a:rPr>
                  <a:t>.</a:t>
                </a:r>
                <a:endParaRPr lang="id-ID" sz="2000" dirty="0">
                  <a:latin typeface="+mj-lt"/>
                </a:endParaRPr>
              </a:p>
              <a:p>
                <a:endParaRPr lang="id-ID" sz="2000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𝑓𝑢𝑛𝑐𝑡</m:t>
                      </m:r>
                      <m:r>
                        <a:rPr lang="id-ID" sz="20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d-ID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d-ID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id-ID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d-ID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d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id-ID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d-ID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j-lt"/>
                  </a:rPr>
                  <a:t>is the true class of the instance</a:t>
                </a:r>
                <a:r>
                  <a:rPr lang="id-ID" sz="1800" dirty="0">
                    <a:latin typeface="+mj-lt"/>
                  </a:rPr>
                  <a:t>.</a:t>
                </a:r>
                <a:endParaRPr lang="id-ID" sz="2000" dirty="0">
                  <a:latin typeface="+mj-lt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E5210D6-D8D3-4F86-99A6-981F17C1A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964" y="1446583"/>
                <a:ext cx="4830160" cy="3328948"/>
              </a:xfrm>
              <a:prstGeom prst="rect">
                <a:avLst/>
              </a:prstGeom>
              <a:blipFill>
                <a:blip r:embed="rId3"/>
                <a:stretch>
                  <a:fillRect l="-113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DE0F72-596D-4D6A-B39C-D99E996D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508AF2-7ED8-4CA8-B69B-858960C4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4" y="102394"/>
            <a:ext cx="5027289" cy="1082170"/>
          </a:xfrm>
        </p:spPr>
        <p:txBody>
          <a:bodyPr>
            <a:normAutofit/>
          </a:bodyPr>
          <a:lstStyle/>
          <a:p>
            <a:r>
              <a:rPr lang="id-ID" dirty="0" err="1"/>
              <a:t>Geometric</a:t>
            </a:r>
            <a:r>
              <a:rPr lang="id-ID" dirty="0"/>
              <a:t> Margin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124B3-58A7-4396-BD52-A4CEF29B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B4F8435-B7A6-4241-B204-16E613D4F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solidFill>
                      <a:srgbClr val="FFFF00"/>
                    </a:solidFill>
                  </a:rPr>
                  <a:t>The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maximum width </a:t>
                </a:r>
                <a:r>
                  <a:rPr lang="en-US" dirty="0"/>
                  <a:t>of the band that separates the support vectors.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Is</a:t>
                </a:r>
                <a:r>
                  <a:rPr lang="id-ID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equal to </a:t>
                </a:r>
                <a:r>
                  <a:rPr lang="en-US" dirty="0"/>
                  <a:t>the normalized functional margin</a:t>
                </a:r>
                <a:r>
                  <a:rPr lang="id-ID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The</a:t>
                </a:r>
                <a:r>
                  <a:rPr lang="id-ID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best decision boundary </a:t>
                </a:r>
                <a:r>
                  <a:rPr lang="id-ID" b="1" dirty="0">
                    <a:solidFill>
                      <a:srgbClr val="FFFF00"/>
                    </a:solidFill>
                  </a:rPr>
                  <a:t>has </a:t>
                </a:r>
                <a:r>
                  <a:rPr lang="en-US" b="1" dirty="0">
                    <a:solidFill>
                      <a:srgbClr val="FFFF00"/>
                    </a:solidFill>
                  </a:rPr>
                  <a:t>the greatest</a:t>
                </a:r>
                <a:r>
                  <a:rPr lang="id-ID" b="1" dirty="0">
                    <a:solidFill>
                      <a:srgbClr val="FFFF00"/>
                    </a:solidFill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geometric margin</a:t>
                </a:r>
                <a:r>
                  <a:rPr lang="id-ID" dirty="0"/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⟨"/>
                          <m:endChr m:val="⟩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id-ID" dirty="0" err="1"/>
                  <a:t>Subject</a:t>
                </a:r>
                <a:r>
                  <a:rPr lang="id-ID" dirty="0"/>
                  <a:t> </a:t>
                </a:r>
                <a:r>
                  <a:rPr lang="id-ID" dirty="0" err="1"/>
                  <a:t>to</a:t>
                </a:r>
                <a:r>
                  <a:rPr lang="id-ID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id-ID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id-ID" dirty="0"/>
              </a:p>
              <a:p>
                <a:pPr>
                  <a:lnSpc>
                    <a:spcPct val="120000"/>
                  </a:lnSpc>
                </a:pPr>
                <a:r>
                  <a:rPr lang="id-ID" dirty="0" err="1"/>
                  <a:t>Then</a:t>
                </a:r>
                <a:r>
                  <a:rPr lang="id-ID" dirty="0"/>
                  <a:t> </a:t>
                </a:r>
                <a:r>
                  <a:rPr lang="id-ID" dirty="0" err="1"/>
                  <a:t>to</a:t>
                </a:r>
                <a:r>
                  <a:rPr lang="id-ID" dirty="0"/>
                  <a:t> </a:t>
                </a:r>
                <a:r>
                  <a:rPr lang="id-ID" dirty="0" err="1"/>
                  <a:t>accommodate</a:t>
                </a:r>
                <a:r>
                  <a:rPr lang="id-ID" dirty="0"/>
                  <a:t> </a:t>
                </a:r>
                <a:r>
                  <a:rPr lang="id-ID" b="1" dirty="0" err="1">
                    <a:solidFill>
                      <a:srgbClr val="FFFF00"/>
                    </a:solidFill>
                  </a:rPr>
                  <a:t>kernels</a:t>
                </a:r>
                <a:r>
                  <a:rPr lang="id-ID" dirty="0"/>
                  <a:t>, </a:t>
                </a:r>
                <a:r>
                  <a:rPr lang="id-ID" dirty="0" err="1"/>
                  <a:t>it</a:t>
                </a:r>
                <a:r>
                  <a:rPr lang="id-ID" dirty="0"/>
                  <a:t> </a:t>
                </a:r>
                <a:r>
                  <a:rPr lang="id-ID" dirty="0" err="1"/>
                  <a:t>becomes</a:t>
                </a:r>
                <a:r>
                  <a:rPr lang="id-ID" dirty="0"/>
                  <a:t>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d-ID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d-ID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d-ID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id-ID" dirty="0" err="1"/>
                  <a:t>Subject</a:t>
                </a:r>
                <a:r>
                  <a:rPr lang="id-ID" dirty="0"/>
                  <a:t> </a:t>
                </a:r>
                <a:r>
                  <a:rPr lang="id-ID" dirty="0" err="1"/>
                  <a:t>to</a:t>
                </a:r>
                <a:r>
                  <a:rPr lang="id-ID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d-ID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d-ID" dirty="0"/>
                  <a:t>=0; </a:t>
                </a:r>
                <a:r>
                  <a:rPr lang="id-ID" dirty="0" err="1"/>
                  <a:t>subject</a:t>
                </a:r>
                <a:r>
                  <a:rPr lang="id-ID" dirty="0"/>
                  <a:t> </a:t>
                </a:r>
                <a:r>
                  <a:rPr lang="id-ID" dirty="0" err="1"/>
                  <a:t>to</a:t>
                </a:r>
                <a:r>
                  <a:rPr lang="id-ID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d-ID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id-ID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B4F8435-B7A6-4241-B204-16E613D4F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3" t="-879" b="-1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1B8A91-07E1-4B2F-9239-28F4AA50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BE0-7F5D-413B-AEBA-95CF74A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440" y="381051"/>
            <a:ext cx="4789666" cy="763526"/>
          </a:xfrm>
        </p:spPr>
        <p:txBody>
          <a:bodyPr>
            <a:noAutofit/>
          </a:bodyPr>
          <a:lstStyle/>
          <a:p>
            <a:pPr algn="ctr"/>
            <a:r>
              <a:rPr lang="id-ID" sz="4400" b="1" dirty="0" err="1"/>
              <a:t>Disclaimer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3F8B-0C91-4F10-9786-DB003146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387364"/>
            <a:ext cx="8272211" cy="3258207"/>
          </a:xfrm>
        </p:spPr>
        <p:txBody>
          <a:bodyPr>
            <a:normAutofit fontScale="92500" lnSpcReduction="10000"/>
          </a:bodyPr>
          <a:lstStyle/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/>
              <a:t>This</a:t>
            </a:r>
            <a:r>
              <a:rPr lang="id-ID" sz="2400" b="1" dirty="0"/>
              <a:t> </a:t>
            </a:r>
            <a:r>
              <a:rPr lang="id-ID" sz="2400" b="1" dirty="0" err="1"/>
              <a:t>presentation</a:t>
            </a:r>
            <a:r>
              <a:rPr lang="id-ID" sz="2400" b="1" dirty="0"/>
              <a:t> material, </a:t>
            </a:r>
            <a:r>
              <a:rPr lang="id-ID" sz="2400" b="1" dirty="0" err="1"/>
              <a:t>including</a:t>
            </a:r>
            <a:r>
              <a:rPr lang="id-ID" sz="2400" b="1" dirty="0"/>
              <a:t> </a:t>
            </a:r>
            <a:r>
              <a:rPr lang="id-ID" sz="2400" b="1" dirty="0" err="1"/>
              <a:t>examples</a:t>
            </a:r>
            <a:r>
              <a:rPr lang="id-ID" sz="2400" b="1" dirty="0"/>
              <a:t>, </a:t>
            </a:r>
            <a:r>
              <a:rPr lang="id-ID" sz="2400" b="1" dirty="0" err="1"/>
              <a:t>images</a:t>
            </a:r>
            <a:r>
              <a:rPr lang="id-ID" sz="2400" b="1" dirty="0"/>
              <a:t>, </a:t>
            </a:r>
            <a:r>
              <a:rPr lang="id-ID" sz="2400" b="1" dirty="0" err="1"/>
              <a:t>references</a:t>
            </a:r>
            <a:r>
              <a:rPr lang="id-ID" sz="2400" b="1" dirty="0"/>
              <a:t> are </a:t>
            </a:r>
            <a:r>
              <a:rPr lang="id-ID" sz="2400" b="1" dirty="0" err="1"/>
              <a:t>provided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for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informational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and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explanation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assistance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only</a:t>
            </a:r>
            <a:endParaRPr lang="id-ID" sz="2400" b="1" dirty="0">
              <a:solidFill>
                <a:srgbClr val="FFFF0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>
              <a:solidFill>
                <a:srgbClr val="00206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/>
              <a:t>The </a:t>
            </a:r>
            <a:r>
              <a:rPr lang="id-ID" sz="2400" b="1" dirty="0" err="1"/>
              <a:t>names</a:t>
            </a:r>
            <a:r>
              <a:rPr lang="id-ID" sz="2400" b="1" dirty="0"/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actual</a:t>
            </a:r>
            <a:r>
              <a:rPr lang="id-ID" sz="2400" b="1" dirty="0"/>
              <a:t> </a:t>
            </a:r>
            <a:r>
              <a:rPr lang="id-ID" sz="2400" b="1" dirty="0" err="1"/>
              <a:t>products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companies</a:t>
            </a:r>
            <a:r>
              <a:rPr lang="id-ID" sz="2400" b="1" dirty="0"/>
              <a:t> </a:t>
            </a:r>
            <a:r>
              <a:rPr lang="id-ID" sz="2400" b="1" dirty="0" err="1"/>
              <a:t>mentioned</a:t>
            </a:r>
            <a:r>
              <a:rPr lang="id-ID" sz="2400" b="1" dirty="0"/>
              <a:t> </a:t>
            </a:r>
            <a:r>
              <a:rPr lang="id-ID" sz="2400" b="1" dirty="0" err="1"/>
              <a:t>here</a:t>
            </a:r>
            <a:r>
              <a:rPr lang="id-ID" sz="2400" b="1" dirty="0"/>
              <a:t> in, </a:t>
            </a:r>
            <a:r>
              <a:rPr lang="id-ID" sz="2400" b="1" dirty="0" err="1"/>
              <a:t>if</a:t>
            </a:r>
            <a:r>
              <a:rPr lang="id-ID" sz="2400" b="1" dirty="0"/>
              <a:t> </a:t>
            </a:r>
            <a:r>
              <a:rPr lang="id-ID" sz="2400" b="1" dirty="0" err="1"/>
              <a:t>any</a:t>
            </a:r>
            <a:r>
              <a:rPr lang="id-ID" sz="2400" b="1" dirty="0"/>
              <a:t>, </a:t>
            </a:r>
            <a:r>
              <a:rPr lang="id-ID" sz="2400" b="1" dirty="0" err="1"/>
              <a:t>may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trademarks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their</a:t>
            </a:r>
            <a:r>
              <a:rPr lang="id-ID" sz="2400" b="1" dirty="0"/>
              <a:t> </a:t>
            </a:r>
            <a:r>
              <a:rPr lang="id-ID" sz="2400" b="1" dirty="0" err="1"/>
              <a:t>respective</a:t>
            </a:r>
            <a:r>
              <a:rPr lang="id-ID" sz="2400" b="1" dirty="0"/>
              <a:t> </a:t>
            </a:r>
            <a:r>
              <a:rPr lang="id-ID" sz="2400" b="1" dirty="0" err="1"/>
              <a:t>owners</a:t>
            </a: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>
                <a:solidFill>
                  <a:srgbClr val="FFFF00"/>
                </a:solidFill>
              </a:rPr>
              <a:t>Credits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shall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given</a:t>
            </a:r>
            <a:r>
              <a:rPr lang="id-ID" sz="2400" b="1" dirty="0"/>
              <a:t> </a:t>
            </a:r>
            <a:r>
              <a:rPr lang="id-ID" sz="2400" b="1" dirty="0" err="1"/>
              <a:t>to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/>
              <a:t>images</a:t>
            </a:r>
            <a:r>
              <a:rPr lang="id-ID" sz="2400" b="1" dirty="0"/>
              <a:t> </a:t>
            </a:r>
            <a:r>
              <a:rPr lang="id-ID" sz="2400" b="1" dirty="0" err="1"/>
              <a:t>taken</a:t>
            </a:r>
            <a:r>
              <a:rPr lang="id-ID" sz="2400" b="1" dirty="0"/>
              <a:t> </a:t>
            </a:r>
            <a:r>
              <a:rPr lang="id-ID" sz="2400" b="1" dirty="0" err="1"/>
              <a:t>from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open-</a:t>
            </a:r>
            <a:r>
              <a:rPr lang="id-ID" sz="2400" b="1" dirty="0" err="1"/>
              <a:t>source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cannot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used</a:t>
            </a:r>
            <a:r>
              <a:rPr lang="id-ID" sz="2400" b="1" dirty="0"/>
              <a:t> </a:t>
            </a:r>
            <a:r>
              <a:rPr lang="id-ID" sz="2400" b="1" dirty="0" err="1"/>
              <a:t>for</a:t>
            </a:r>
            <a:r>
              <a:rPr lang="id-ID" sz="2400" b="1" dirty="0"/>
              <a:t> </a:t>
            </a:r>
            <a:r>
              <a:rPr lang="id-ID" sz="2400" b="1" dirty="0" err="1"/>
              <a:t>promotional</a:t>
            </a:r>
            <a:r>
              <a:rPr lang="id-ID" sz="2400" b="1" dirty="0"/>
              <a:t> </a:t>
            </a:r>
            <a:r>
              <a:rPr lang="id-ID" sz="2400" b="1" dirty="0" err="1"/>
              <a:t>activities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548B-6CFA-4848-B882-8A6D0F1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99DEA-497A-4D62-818B-76326EF0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0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233834"/>
            <a:ext cx="6980421" cy="780474"/>
          </a:xfrm>
        </p:spPr>
        <p:txBody>
          <a:bodyPr>
            <a:normAutofit/>
          </a:bodyPr>
          <a:lstStyle/>
          <a:p>
            <a:r>
              <a:rPr lang="en-US" dirty="0"/>
              <a:t>Defining the </a:t>
            </a:r>
            <a:r>
              <a:rPr lang="id-ID" dirty="0"/>
              <a:t>S</a:t>
            </a:r>
            <a:r>
              <a:rPr lang="en-US" dirty="0" err="1"/>
              <a:t>eparating</a:t>
            </a:r>
            <a:r>
              <a:rPr lang="en-US" dirty="0"/>
              <a:t> Hyperplane</a:t>
            </a:r>
            <a:endParaRPr lang="en-US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23EF4A-29EA-48CB-8E34-37D4469A0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882" y="1093075"/>
                <a:ext cx="6980421" cy="35954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decision surface separating the classes is </a:t>
                </a:r>
                <a:r>
                  <a:rPr lang="en-US" b="1" dirty="0">
                    <a:solidFill>
                      <a:srgbClr val="C00000"/>
                    </a:solidFill>
                  </a:rPr>
                  <a:t>a hyperplane</a:t>
                </a:r>
                <a:r>
                  <a:rPr lang="en-US" dirty="0">
                    <a:solidFill>
                      <a:schemeClr val="tx1"/>
                    </a:solidFill>
                  </a:rPr>
                  <a:t> of the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d-ID" dirty="0">
                    <a:solidFill>
                      <a:schemeClr val="tx1"/>
                    </a:solidFill>
                  </a:rPr>
                  <a:t>, </a:t>
                </a:r>
                <a:r>
                  <a:rPr lang="id-ID" dirty="0" err="1">
                    <a:solidFill>
                      <a:schemeClr val="tx1"/>
                    </a:solidFill>
                  </a:rPr>
                  <a:t>where</a:t>
                </a:r>
                <a:r>
                  <a:rPr lang="id-ID" dirty="0">
                    <a:solidFill>
                      <a:schemeClr val="tx1"/>
                    </a:solidFill>
                  </a:rPr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weight vector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input vector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bias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  <a:r>
                  <a:rPr lang="id-ID" dirty="0" err="1">
                    <a:solidFill>
                      <a:schemeClr val="tx1"/>
                    </a:solidFill>
                  </a:rPr>
                  <a:t>hen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id-ID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d-ID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d-ID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b="1" i="0" dirty="0"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23EF4A-29EA-48CB-8E34-37D4469A0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882" y="1093075"/>
                <a:ext cx="6980421" cy="3595421"/>
              </a:xfrm>
              <a:blipFill>
                <a:blip r:embed="rId2"/>
                <a:stretch>
                  <a:fillRect l="-1310" t="-1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B4434F-6ED8-4E5B-91F4-49B4CB41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1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3FF7-1A66-4EE7-8F75-F8EB4DC3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err="1"/>
              <a:t>Hyperplane</a:t>
            </a:r>
            <a:r>
              <a:rPr lang="id-ID" dirty="0"/>
              <a:t> as </a:t>
            </a:r>
            <a:r>
              <a:rPr lang="id-ID" dirty="0" err="1"/>
              <a:t>Means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Classification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75573-F58A-4872-8128-6E3CF2E42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0454" y="1170643"/>
                <a:ext cx="4624552" cy="356632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Define the hyperplanes H such that: </a:t>
                </a:r>
                <a:endParaRPr lang="id-ID" sz="2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d-ID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d-ID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d-ID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d-ID" sz="1800" dirty="0">
                    <a:solidFill>
                      <a:schemeClr val="tx1"/>
                    </a:solidFill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</m:t>
                    </m:r>
                  </m:oMath>
                </a14:m>
                <a:endParaRPr lang="id-ID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d-ID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d-ID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d-ID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id-ID" sz="1800" dirty="0">
                    <a:solidFill>
                      <a:schemeClr val="tx1"/>
                    </a:solidFill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d-ID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id-ID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d-ID" sz="2000" dirty="0">
                    <a:solidFill>
                      <a:schemeClr val="tx1"/>
                    </a:solidFill>
                  </a:rPr>
                  <a:t> are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planes</a:t>
                </a:r>
                <a:r>
                  <a:rPr lang="id-ID" sz="2000" dirty="0">
                    <a:solidFill>
                      <a:schemeClr val="tx1"/>
                    </a:solidFill>
                  </a:rPr>
                  <a:t>,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where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id-ID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id-ID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The points on the 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are the tips of the </a:t>
                </a:r>
                <a:r>
                  <a:rPr lang="en-US" sz="2000" b="1" dirty="0"/>
                  <a:t>Support Vectors</a:t>
                </a:r>
                <a:r>
                  <a:rPr lang="id-ID" sz="2000" dirty="0">
                    <a:solidFill>
                      <a:schemeClr val="tx1"/>
                    </a:solidFill>
                  </a:rPr>
                  <a:t>. The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plane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d-ID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is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the</a:t>
                </a:r>
                <a:r>
                  <a:rPr lang="id-ID" sz="2000" dirty="0">
                    <a:solidFill>
                      <a:schemeClr val="tx1"/>
                    </a:solidFill>
                  </a:rPr>
                  <a:t> median </a:t>
                </a:r>
                <a:r>
                  <a:rPr lang="id-ID" sz="2000" dirty="0" err="1">
                    <a:solidFill>
                      <a:schemeClr val="tx1"/>
                    </a:solidFill>
                  </a:rPr>
                  <a:t>with</a:t>
                </a:r>
                <a:r>
                  <a:rPr lang="id-ID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d-ID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the shortest distance to the closest positive point</a:t>
                </a:r>
                <a:r>
                  <a:rPr lang="id-ID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= the shortest distance to the closest negative point</a:t>
                </a:r>
                <a:r>
                  <a:rPr lang="id-ID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The margin (gutter) of a separating hyperplane is </a:t>
                </a:r>
                <a14:m>
                  <m:oMath xmlns:m="http://schemas.openxmlformats.org/officeDocument/2006/math"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d-ID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d-ID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id-ID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id-ID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75573-F58A-4872-8128-6E3CF2E42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0454" y="1170643"/>
                <a:ext cx="4624552" cy="3566320"/>
              </a:xfrm>
              <a:blipFill>
                <a:blip r:embed="rId2"/>
                <a:stretch>
                  <a:fillRect l="-132" t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92437-A6A1-4B91-9DF6-82A41180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2021 - </a:t>
            </a:r>
            <a:r>
              <a:rPr lang="en-US" dirty="0" err="1">
                <a:solidFill>
                  <a:schemeClr val="tx1"/>
                </a:solidFill>
              </a:rPr>
              <a:t>Materi</a:t>
            </a:r>
            <a:r>
              <a:rPr lang="en-US" dirty="0">
                <a:solidFill>
                  <a:schemeClr val="tx1"/>
                </a:solidFill>
              </a:rPr>
              <a:t> 09 - Support Vector Machines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35A37-E774-4098-93DB-7CA241F6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DD98D-F7FB-49D9-9D40-B250B206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4" y="1170643"/>
            <a:ext cx="4105621" cy="3394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C02CD2-965B-42C1-AF25-BD8E7E8C400A}"/>
              </a:ext>
            </a:extLst>
          </p:cNvPr>
          <p:cNvSpPr/>
          <p:nvPr/>
        </p:nvSpPr>
        <p:spPr>
          <a:xfrm>
            <a:off x="219504" y="1163416"/>
            <a:ext cx="259118" cy="287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A901-8C13-4F54-BD46-9402F496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Definitions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8814F-F8E8-466F-AE60-0AAE6C283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Margin of Separation (</a:t>
                </a:r>
                <a14:m>
                  <m:oMath xmlns:m="http://schemas.openxmlformats.org/officeDocument/2006/math">
                    <m:r>
                      <a:rPr lang="id-ID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)</a:t>
                </a:r>
                <a:r>
                  <a:rPr lang="id-ID" dirty="0">
                    <a:solidFill>
                      <a:schemeClr val="tx1"/>
                    </a:solidFill>
                  </a:rPr>
                  <a:t> – </a:t>
                </a:r>
                <a:r>
                  <a:rPr lang="en-US" dirty="0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separation between the hyperplane and the closest data point for a given weight vector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bias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id-ID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b="1" dirty="0">
                    <a:solidFill>
                      <a:srgbClr val="C00000"/>
                    </a:solidFill>
                  </a:rPr>
                  <a:t>Optimal Hyperplane (maximal margin)</a:t>
                </a:r>
                <a:r>
                  <a:rPr lang="id-ID" dirty="0">
                    <a:solidFill>
                      <a:schemeClr val="tx1"/>
                    </a:solidFill>
                  </a:rPr>
                  <a:t> – </a:t>
                </a:r>
                <a:r>
                  <a:rPr lang="en-US" dirty="0">
                    <a:solidFill>
                      <a:schemeClr val="tx1"/>
                    </a:solidFill>
                  </a:rPr>
                  <a:t>the</a:t>
                </a:r>
                <a:r>
                  <a:rPr lang="id-ID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particular hyperplane for which the margin of separation </a:t>
                </a:r>
                <a14:m>
                  <m:oMath xmlns:m="http://schemas.openxmlformats.org/officeDocument/2006/math">
                    <m:r>
                      <a:rPr lang="id-ID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maximized.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8814F-F8E8-466F-AE60-0AAE6C283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59" t="-891" r="-1178" b="-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5D8DF-7F80-45A5-80E1-3C728083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FE176-A379-44C9-B1B7-5965F063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12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D42A7-18BE-4009-9B35-DEF731A8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882" y="149095"/>
            <a:ext cx="6707711" cy="725349"/>
          </a:xfrm>
        </p:spPr>
        <p:txBody>
          <a:bodyPr>
            <a:normAutofit/>
          </a:bodyPr>
          <a:lstStyle/>
          <a:p>
            <a:r>
              <a:rPr lang="id-ID" sz="4000" dirty="0" err="1"/>
              <a:t>Let’s</a:t>
            </a:r>
            <a:r>
              <a:rPr lang="id-ID" sz="4000" dirty="0"/>
              <a:t> </a:t>
            </a:r>
            <a:r>
              <a:rPr lang="id-ID" sz="4000" dirty="0" err="1"/>
              <a:t>See</a:t>
            </a:r>
            <a:r>
              <a:rPr lang="id-ID" sz="4000" dirty="0"/>
              <a:t> </a:t>
            </a:r>
            <a:r>
              <a:rPr lang="id-ID" sz="4000" dirty="0" err="1"/>
              <a:t>Some</a:t>
            </a:r>
            <a:r>
              <a:rPr lang="id-ID" sz="4000" dirty="0"/>
              <a:t> </a:t>
            </a:r>
            <a:r>
              <a:rPr lang="id-ID" sz="4000" dirty="0" err="1"/>
              <a:t>Videos</a:t>
            </a:r>
            <a:endParaRPr lang="en-US" sz="4000" dirty="0"/>
          </a:p>
        </p:txBody>
      </p:sp>
      <p:pic>
        <p:nvPicPr>
          <p:cNvPr id="2" name="Support Vector Machines Part 1 (of 3)_ Main Ideas!!!">
            <a:hlinkClick r:id="" action="ppaction://media"/>
            <a:extLst>
              <a:ext uri="{FF2B5EF4-FFF2-40B4-BE49-F238E27FC236}">
                <a16:creationId xmlns:a16="http://schemas.microsoft.com/office/drawing/2014/main" id="{5B3806DC-40CC-44AC-A71A-4A9BFDBD2A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188" y="952500"/>
            <a:ext cx="6640512" cy="37353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1468A-E597-49C1-B791-6F5238B6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974F5-2C13-4D81-A2DF-FFC4CDF7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7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7890-9379-430A-9520-A4798130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 err="1"/>
              <a:t>Classifying</a:t>
            </a:r>
            <a:r>
              <a:rPr lang="id-ID" b="1" dirty="0"/>
              <a:t> </a:t>
            </a:r>
            <a:r>
              <a:rPr lang="id-ID" b="1" dirty="0" err="1"/>
              <a:t>Characters</a:t>
            </a:r>
            <a:r>
              <a:rPr lang="id-ID" b="1" dirty="0"/>
              <a:t> in </a:t>
            </a:r>
            <a:r>
              <a:rPr lang="id-ID" b="1" dirty="0" err="1"/>
              <a:t>scikit-learn</a:t>
            </a:r>
            <a:endParaRPr lang="id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BEE2-84C2-4C22-B5E6-D554AB74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dirty="0" err="1"/>
              <a:t>Handwritten</a:t>
            </a:r>
            <a:r>
              <a:rPr lang="id-ID" b="1" dirty="0"/>
              <a:t> </a:t>
            </a:r>
            <a:r>
              <a:rPr lang="id-ID" b="1" dirty="0" err="1"/>
              <a:t>digits</a:t>
            </a:r>
            <a:endParaRPr lang="id-ID" b="1" dirty="0"/>
          </a:p>
          <a:p>
            <a:r>
              <a:rPr lang="id-ID" b="1" dirty="0" err="1"/>
              <a:t>Characters</a:t>
            </a:r>
            <a:r>
              <a:rPr lang="id-ID" b="1" dirty="0"/>
              <a:t> in natural </a:t>
            </a:r>
            <a:r>
              <a:rPr lang="id-ID" b="1" dirty="0" err="1"/>
              <a:t>images</a:t>
            </a:r>
            <a:endParaRPr lang="id-ID" b="1" dirty="0"/>
          </a:p>
          <a:p>
            <a:endParaRPr lang="id-ID" dirty="0"/>
          </a:p>
          <a:p>
            <a:r>
              <a:rPr lang="id-ID" dirty="0"/>
              <a:t>Do </a:t>
            </a:r>
            <a:r>
              <a:rPr lang="id-ID" dirty="0" err="1"/>
              <a:t>yourself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home</a:t>
            </a:r>
            <a:r>
              <a:rPr lang="id-ID" dirty="0"/>
              <a:t> </a:t>
            </a:r>
            <a:r>
              <a:rPr lang="id-ID" dirty="0" err="1"/>
              <a:t>practice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303B3-01FD-401C-8E79-7B13E2CB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1E15E-0ED4-494B-9752-73528A7B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6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6859-0F44-42CE-A66E-AD0FEAC7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CB942-0BD5-4200-A141-CCBA4BECC33D}"/>
              </a:ext>
            </a:extLst>
          </p:cNvPr>
          <p:cNvSpPr/>
          <p:nvPr/>
        </p:nvSpPr>
        <p:spPr>
          <a:xfrm>
            <a:off x="990576" y="2110085"/>
            <a:ext cx="7162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You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Today</a:t>
            </a:r>
            <a:endParaRPr lang="id-ID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Always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Keep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Spirit!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B4088-DB0B-40B8-A5BC-FF093E03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5557" y="266379"/>
            <a:ext cx="5496911" cy="763526"/>
          </a:xfrm>
        </p:spPr>
        <p:txBody>
          <a:bodyPr>
            <a:noAutofit/>
          </a:bodyPr>
          <a:lstStyle/>
          <a:p>
            <a:pPr algn="ctr"/>
            <a:r>
              <a:rPr lang="id-ID" b="1" dirty="0" err="1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65155"/>
            <a:ext cx="8246070" cy="3301437"/>
          </a:xfrm>
        </p:spPr>
        <p:txBody>
          <a:bodyPr>
            <a:normAutofit lnSpcReduction="10000"/>
          </a:bodyPr>
          <a:lstStyle/>
          <a:p>
            <a:r>
              <a:rPr lang="id-ID" b="1" dirty="0" err="1">
                <a:solidFill>
                  <a:srgbClr val="FFFF00"/>
                </a:solidFill>
              </a:rPr>
              <a:t>What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is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/>
              <a:t>Support</a:t>
            </a:r>
            <a:r>
              <a:rPr lang="id-ID" b="1" dirty="0"/>
              <a:t> </a:t>
            </a:r>
            <a:r>
              <a:rPr lang="id-ID" b="1" dirty="0" err="1"/>
              <a:t>Vector</a:t>
            </a:r>
            <a:r>
              <a:rPr lang="id-ID" b="1" dirty="0"/>
              <a:t> </a:t>
            </a:r>
            <a:r>
              <a:rPr lang="id-ID" b="1" dirty="0" err="1"/>
              <a:t>Machines</a:t>
            </a:r>
            <a:r>
              <a:rPr lang="id-ID" b="1" dirty="0"/>
              <a:t>?</a:t>
            </a:r>
          </a:p>
          <a:p>
            <a:r>
              <a:rPr lang="en-US" b="1" dirty="0">
                <a:solidFill>
                  <a:srgbClr val="FFFF00"/>
                </a:solidFill>
              </a:rPr>
              <a:t>Kernels </a:t>
            </a:r>
            <a:r>
              <a:rPr lang="en-US" b="1" dirty="0"/>
              <a:t>and</a:t>
            </a:r>
            <a:r>
              <a:rPr lang="en-US" b="1" dirty="0">
                <a:solidFill>
                  <a:srgbClr val="FFFF00"/>
                </a:solidFill>
              </a:rPr>
              <a:t> the </a:t>
            </a:r>
            <a:r>
              <a:rPr lang="id-ID" b="1" dirty="0">
                <a:solidFill>
                  <a:srgbClr val="FFFF00"/>
                </a:solidFill>
              </a:rPr>
              <a:t>K</a:t>
            </a:r>
            <a:r>
              <a:rPr lang="en-US" b="1" dirty="0" err="1">
                <a:solidFill>
                  <a:srgbClr val="FFFF00"/>
                </a:solidFill>
              </a:rPr>
              <a:t>ernel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id-ID" b="1" dirty="0">
                <a:solidFill>
                  <a:srgbClr val="FFFF00"/>
                </a:solidFill>
              </a:rPr>
              <a:t>T</a:t>
            </a:r>
            <a:r>
              <a:rPr lang="en-US" b="1" dirty="0">
                <a:solidFill>
                  <a:srgbClr val="FFFF00"/>
                </a:solidFill>
              </a:rPr>
              <a:t>rick</a:t>
            </a:r>
            <a:endParaRPr lang="id-ID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Maximum Margin Classification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FFFF00"/>
                </a:solidFill>
              </a:rPr>
              <a:t> Support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Vectors</a:t>
            </a:r>
            <a:endParaRPr lang="id-ID" b="1" dirty="0">
              <a:solidFill>
                <a:srgbClr val="FFFF00"/>
              </a:solidFill>
            </a:endParaRPr>
          </a:p>
          <a:p>
            <a:r>
              <a:rPr lang="id-ID" b="1" dirty="0" err="1">
                <a:solidFill>
                  <a:srgbClr val="FFFF00"/>
                </a:solidFill>
              </a:rPr>
              <a:t>Classifying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Characters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/>
              <a:t>in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scikit-learn</a:t>
            </a:r>
            <a:endParaRPr lang="id-ID" b="1" dirty="0">
              <a:solidFill>
                <a:srgbClr val="FFFF00"/>
              </a:solidFill>
            </a:endParaRPr>
          </a:p>
          <a:p>
            <a:pPr lvl="1"/>
            <a:r>
              <a:rPr lang="id-ID" sz="2400" b="1" dirty="0" err="1"/>
              <a:t>Handwritten</a:t>
            </a:r>
            <a:r>
              <a:rPr lang="id-ID" sz="2400" b="1" dirty="0"/>
              <a:t> </a:t>
            </a:r>
            <a:r>
              <a:rPr lang="id-ID" sz="2400" b="1" dirty="0" err="1"/>
              <a:t>digits</a:t>
            </a:r>
            <a:endParaRPr lang="id-ID" sz="2400" b="1" dirty="0"/>
          </a:p>
          <a:p>
            <a:pPr lvl="1"/>
            <a:r>
              <a:rPr lang="id-ID" sz="2400" b="1" dirty="0" err="1"/>
              <a:t>Characters</a:t>
            </a:r>
            <a:r>
              <a:rPr lang="id-ID" sz="2400" b="1" dirty="0"/>
              <a:t> in natural </a:t>
            </a:r>
            <a:r>
              <a:rPr lang="id-ID" sz="2400" b="1" dirty="0" err="1"/>
              <a:t>images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94504-2C24-4A56-8BF4-E307F4CE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2021 - </a:t>
            </a:r>
            <a:r>
              <a:rPr lang="en-US" dirty="0" err="1"/>
              <a:t>Materi</a:t>
            </a:r>
            <a:r>
              <a:rPr lang="en-US" dirty="0"/>
              <a:t> 09 - Support Vector Machines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04EAE-DDB1-4BBC-B207-8312CB2D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Support</a:t>
            </a:r>
            <a:r>
              <a:rPr lang="id-ID" dirty="0"/>
              <a:t> </a:t>
            </a:r>
            <a:r>
              <a:rPr lang="id-ID" dirty="0" err="1"/>
              <a:t>Vector</a:t>
            </a:r>
            <a:r>
              <a:rPr lang="id-ID" dirty="0"/>
              <a:t> </a:t>
            </a:r>
            <a:r>
              <a:rPr lang="id-ID" dirty="0" err="1"/>
              <a:t>Machines</a:t>
            </a:r>
            <a:r>
              <a:rPr lang="id-ID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64" y="1314488"/>
            <a:ext cx="4830160" cy="332894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b="0" i="0" dirty="0">
                <a:effectLst/>
                <a:latin typeface="+mj-lt"/>
              </a:rPr>
              <a:t>A</a:t>
            </a:r>
            <a:r>
              <a:rPr lang="id-ID" sz="2000" b="0" i="0" dirty="0">
                <a:effectLst/>
                <a:latin typeface="+mj-lt"/>
              </a:rPr>
              <a:t> 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+mj-lt"/>
              </a:rPr>
              <a:t>supervised</a:t>
            </a:r>
            <a:r>
              <a:rPr lang="en-US" sz="2000" b="0" i="0" dirty="0">
                <a:effectLst/>
                <a:latin typeface="+mj-lt"/>
              </a:rPr>
              <a:t> machine learning algorithm</a:t>
            </a:r>
            <a:r>
              <a:rPr lang="id-ID" sz="2000" b="0" i="0" dirty="0">
                <a:effectLst/>
                <a:latin typeface="+mj-lt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000" b="0" i="0" dirty="0">
                <a:effectLst/>
                <a:latin typeface="+mj-lt"/>
              </a:rPr>
              <a:t>Can</a:t>
            </a:r>
            <a:r>
              <a:rPr lang="id-ID" sz="2000" b="0" i="0" dirty="0">
                <a:effectLst/>
                <a:latin typeface="+mj-lt"/>
              </a:rPr>
              <a:t> </a:t>
            </a:r>
            <a:r>
              <a:rPr lang="en-US" sz="2000" b="0" i="0" dirty="0">
                <a:effectLst/>
                <a:latin typeface="+mj-lt"/>
              </a:rPr>
              <a:t>be used for both 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+mj-lt"/>
              </a:rPr>
              <a:t>classification or regression</a:t>
            </a:r>
            <a:r>
              <a:rPr lang="id-ID" sz="2000" b="0" i="0" dirty="0">
                <a:effectLst/>
                <a:latin typeface="+mj-lt"/>
              </a:rPr>
              <a:t>, </a:t>
            </a:r>
            <a:r>
              <a:rPr lang="id-ID" sz="2000" b="0" i="0" dirty="0" err="1">
                <a:effectLst/>
                <a:latin typeface="+mj-lt"/>
              </a:rPr>
              <a:t>but</a:t>
            </a:r>
            <a:r>
              <a:rPr lang="en-US" sz="2000" b="0" i="0" dirty="0">
                <a:effectLst/>
                <a:latin typeface="+mj-lt"/>
              </a:rPr>
              <a:t>  it is mostly used </a:t>
            </a:r>
            <a:r>
              <a:rPr lang="id-ID" sz="2000" b="0" i="0" dirty="0" err="1">
                <a:effectLst/>
                <a:latin typeface="+mj-lt"/>
              </a:rPr>
              <a:t>for</a:t>
            </a:r>
            <a:r>
              <a:rPr lang="id-ID" sz="2000" b="0" i="0" dirty="0">
                <a:effectLst/>
                <a:latin typeface="+mj-lt"/>
              </a:rPr>
              <a:t> </a:t>
            </a:r>
            <a:r>
              <a:rPr lang="en-US" sz="2000" b="0" i="0" dirty="0">
                <a:effectLst/>
                <a:latin typeface="+mj-lt"/>
              </a:rPr>
              <a:t>classification. </a:t>
            </a:r>
            <a:endParaRPr lang="id-ID" sz="2000" b="0" i="0" dirty="0">
              <a:effectLst/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2000" b="0" i="0" dirty="0">
                <a:effectLst/>
                <a:latin typeface="+mj-lt"/>
              </a:rPr>
              <a:t>Attempts</a:t>
            </a:r>
            <a:r>
              <a:rPr lang="id-ID" sz="2000" b="0" i="0" dirty="0">
                <a:effectLst/>
                <a:latin typeface="+mj-lt"/>
              </a:rPr>
              <a:t> </a:t>
            </a:r>
            <a:r>
              <a:rPr lang="en-US" sz="2000" b="0" i="0" dirty="0">
                <a:effectLst/>
                <a:latin typeface="+mj-lt"/>
              </a:rPr>
              <a:t>to </a:t>
            </a:r>
            <a:r>
              <a:rPr lang="en-US" sz="2000" b="1" i="0" dirty="0">
                <a:solidFill>
                  <a:srgbClr val="FFFF00"/>
                </a:solidFill>
                <a:effectLst/>
                <a:latin typeface="+mj-lt"/>
              </a:rPr>
              <a:t>find the line that "best" separates two classes of points</a:t>
            </a:r>
            <a:r>
              <a:rPr lang="en-US" sz="2000" b="0" i="0" dirty="0">
                <a:effectLst/>
                <a:latin typeface="+mj-lt"/>
              </a:rPr>
              <a:t>. </a:t>
            </a:r>
            <a:endParaRPr lang="id-ID" sz="2000" b="0" i="0" dirty="0">
              <a:effectLst/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2000" b="0" i="0" dirty="0">
                <a:effectLst/>
                <a:latin typeface="+mj-lt"/>
              </a:rPr>
              <a:t>"best“</a:t>
            </a:r>
            <a:r>
              <a:rPr lang="id-ID" sz="2000" b="0" i="0" dirty="0">
                <a:effectLst/>
                <a:latin typeface="+mj-lt"/>
              </a:rPr>
              <a:t> </a:t>
            </a:r>
            <a:r>
              <a:rPr lang="en-US" sz="2000" b="0" i="0" dirty="0">
                <a:effectLst/>
                <a:latin typeface="+mj-lt"/>
              </a:rPr>
              <a:t>mean</a:t>
            </a:r>
            <a:r>
              <a:rPr lang="id-ID" sz="2000" b="0" i="0" dirty="0">
                <a:effectLst/>
                <a:latin typeface="+mj-lt"/>
              </a:rPr>
              <a:t>s</a:t>
            </a:r>
            <a:r>
              <a:rPr lang="en-US" sz="2000" b="0" i="0" dirty="0">
                <a:effectLst/>
                <a:latin typeface="+mj-lt"/>
              </a:rPr>
              <a:t> the line that results in the </a:t>
            </a:r>
            <a:r>
              <a:rPr lang="en-US" sz="2000" i="0" dirty="0">
                <a:solidFill>
                  <a:srgbClr val="FFFF00"/>
                </a:solidFill>
                <a:effectLst/>
                <a:latin typeface="+mj-lt"/>
              </a:rPr>
              <a:t>largest margin </a:t>
            </a:r>
            <a:r>
              <a:rPr lang="en-US" sz="2000" b="0" i="0" dirty="0">
                <a:effectLst/>
                <a:latin typeface="+mj-lt"/>
              </a:rPr>
              <a:t>between the two classes.</a:t>
            </a:r>
            <a:endParaRPr lang="id-ID" sz="2000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pic>
        <p:nvPicPr>
          <p:cNvPr id="1026" name="Picture 2" descr="SVM_1">
            <a:extLst>
              <a:ext uri="{FF2B5EF4-FFF2-40B4-BE49-F238E27FC236}">
                <a16:creationId xmlns:a16="http://schemas.microsoft.com/office/drawing/2014/main" id="{06453EF6-246D-4038-A8DF-7EA2B4C6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86" y="1583549"/>
            <a:ext cx="3905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83AD5-004A-4130-A08B-B7E34098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Support</a:t>
            </a:r>
            <a:r>
              <a:rPr lang="id-ID" dirty="0"/>
              <a:t> </a:t>
            </a:r>
            <a:r>
              <a:rPr lang="id-ID" dirty="0" err="1"/>
              <a:t>Vector</a:t>
            </a:r>
            <a:r>
              <a:rPr lang="id-ID" dirty="0"/>
              <a:t> </a:t>
            </a:r>
            <a:r>
              <a:rPr lang="id-ID" dirty="0" err="1"/>
              <a:t>Machines</a:t>
            </a:r>
            <a:r>
              <a:rPr lang="id-ID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9" y="1447511"/>
            <a:ext cx="4289649" cy="33289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0" i="0" dirty="0">
                <a:effectLst/>
                <a:latin typeface="+mj-lt"/>
              </a:rPr>
              <a:t>In the SVM algorithm, plot each data item as a point in </a:t>
            </a:r>
            <a:r>
              <a:rPr lang="en-US" sz="1800" b="1" i="0" dirty="0">
                <a:solidFill>
                  <a:srgbClr val="FFFF00"/>
                </a:solidFill>
                <a:effectLst/>
                <a:latin typeface="+mj-lt"/>
              </a:rPr>
              <a:t>n-dimensional space </a:t>
            </a:r>
            <a:r>
              <a:rPr lang="en-US" sz="1800" b="0" i="0" dirty="0">
                <a:effectLst/>
                <a:latin typeface="+mj-lt"/>
              </a:rPr>
              <a:t>(where n is number of features you have) with the value of each feature being the value of a particular coordinate. </a:t>
            </a:r>
            <a:endParaRPr lang="id-ID" sz="1800" b="0" i="0" dirty="0">
              <a:effectLst/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en-US" sz="1800" b="0" i="0" dirty="0">
                <a:effectLst/>
                <a:latin typeface="+mj-lt"/>
              </a:rPr>
              <a:t>Perform</a:t>
            </a:r>
            <a:r>
              <a:rPr lang="id-ID" sz="1800" b="0" i="0" dirty="0">
                <a:effectLst/>
                <a:latin typeface="+mj-lt"/>
              </a:rPr>
              <a:t> </a:t>
            </a:r>
            <a:r>
              <a:rPr lang="en-US" sz="1800" b="0" i="0" dirty="0">
                <a:effectLst/>
                <a:latin typeface="+mj-lt"/>
              </a:rPr>
              <a:t>classification by </a:t>
            </a:r>
            <a:r>
              <a:rPr lang="en-US" sz="1800" b="1" i="0" dirty="0">
                <a:solidFill>
                  <a:srgbClr val="FFFF00"/>
                </a:solidFill>
                <a:effectLst/>
                <a:latin typeface="+mj-lt"/>
              </a:rPr>
              <a:t>finding the hyper-plane </a:t>
            </a:r>
            <a:r>
              <a:rPr lang="en-US" sz="1800" b="0" i="0" dirty="0">
                <a:effectLst/>
                <a:latin typeface="+mj-lt"/>
              </a:rPr>
              <a:t>that differentiates the two classes very well</a:t>
            </a:r>
            <a:r>
              <a:rPr lang="id-ID" sz="1800" b="0" i="0" dirty="0">
                <a:effectLst/>
                <a:latin typeface="+mj-lt"/>
              </a:rPr>
              <a:t>.</a:t>
            </a:r>
            <a:endParaRPr lang="id-ID" b="1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pic>
        <p:nvPicPr>
          <p:cNvPr id="2050" name="Picture 2" descr="Support Vectors are the data points that are the hardest to classify">
            <a:extLst>
              <a:ext uri="{FF2B5EF4-FFF2-40B4-BE49-F238E27FC236}">
                <a16:creationId xmlns:a16="http://schemas.microsoft.com/office/drawing/2014/main" id="{0AF56505-DE6C-4E45-BFFA-4A03F177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2" y="1479492"/>
            <a:ext cx="4105775" cy="30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5B23B-6490-4EB6-ACD4-9DAEBBC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9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Why</a:t>
            </a:r>
            <a:r>
              <a:rPr lang="id-ID" sz="4000" dirty="0"/>
              <a:t> </a:t>
            </a:r>
            <a:r>
              <a:rPr lang="id-ID" sz="4000" dirty="0" err="1"/>
              <a:t>is</a:t>
            </a:r>
            <a:r>
              <a:rPr lang="id-ID" sz="4000" dirty="0"/>
              <a:t> SVM?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9F70E-F633-4A9E-937D-6A40C4AD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FF00"/>
                </a:solidFill>
              </a:rPr>
              <a:t>Model</a:t>
            </a:r>
            <a:r>
              <a:rPr lang="id-ID" b="1" dirty="0" err="1">
                <a:solidFill>
                  <a:srgbClr val="FFFF00"/>
                </a:solidFill>
              </a:rPr>
              <a:t>ing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a linear relationship </a:t>
            </a:r>
            <a:r>
              <a:rPr lang="en-US" dirty="0"/>
              <a:t>between the response variable and the features in the higher</a:t>
            </a:r>
            <a:r>
              <a:rPr lang="id-ID" dirty="0"/>
              <a:t> </a:t>
            </a:r>
            <a:r>
              <a:rPr lang="en-US" dirty="0"/>
              <a:t>dimensional feature space</a:t>
            </a:r>
            <a:r>
              <a:rPr lang="id-ID" dirty="0"/>
              <a:t> has </a:t>
            </a:r>
            <a:r>
              <a:rPr lang="id-ID" b="1" dirty="0" err="1">
                <a:solidFill>
                  <a:srgbClr val="FFFF00"/>
                </a:solidFill>
              </a:rPr>
              <a:t>two</a:t>
            </a:r>
            <a:r>
              <a:rPr lang="id-ID" b="1" dirty="0">
                <a:solidFill>
                  <a:srgbClr val="FFFF00"/>
                </a:solidFill>
              </a:rPr>
              <a:t> </a:t>
            </a:r>
            <a:r>
              <a:rPr lang="id-ID" b="1" dirty="0" err="1">
                <a:solidFill>
                  <a:srgbClr val="FFFF00"/>
                </a:solidFill>
              </a:rPr>
              <a:t>problems</a:t>
            </a:r>
            <a:r>
              <a:rPr lang="id-ID" dirty="0"/>
              <a:t>:</a:t>
            </a:r>
          </a:p>
          <a:p>
            <a:pPr>
              <a:lnSpc>
                <a:spcPct val="120000"/>
              </a:lnSpc>
            </a:pPr>
            <a:endParaRPr lang="id-ID" dirty="0"/>
          </a:p>
          <a:p>
            <a:pPr lvl="1">
              <a:lnSpc>
                <a:spcPct val="120000"/>
              </a:lnSpc>
            </a:pPr>
            <a:r>
              <a:rPr lang="en-US" sz="2400" b="1" dirty="0">
                <a:solidFill>
                  <a:srgbClr val="FFFF00"/>
                </a:solidFill>
              </a:rPr>
              <a:t>Computational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prob</a:t>
            </a:r>
            <a:r>
              <a:rPr lang="en-US" sz="2400" dirty="0"/>
              <a:t>lem</a:t>
            </a:r>
            <a:r>
              <a:rPr lang="id-ID" sz="2400" dirty="0"/>
              <a:t>, </a:t>
            </a:r>
            <a:r>
              <a:rPr lang="id-ID" sz="2400" dirty="0" err="1"/>
              <a:t>i.e</a:t>
            </a:r>
            <a:r>
              <a:rPr lang="id-ID" sz="2400" dirty="0"/>
              <a:t>. </a:t>
            </a:r>
            <a:r>
              <a:rPr lang="en-US" sz="2400" dirty="0"/>
              <a:t>computing the</a:t>
            </a:r>
            <a:r>
              <a:rPr lang="id-ID" sz="2400" dirty="0"/>
              <a:t> </a:t>
            </a:r>
            <a:r>
              <a:rPr lang="en-US" sz="2400" dirty="0"/>
              <a:t>mapped features and working with larger vectors requires more computing power</a:t>
            </a:r>
            <a:r>
              <a:rPr lang="id-ID" sz="2400" dirty="0"/>
              <a:t>.</a:t>
            </a:r>
          </a:p>
          <a:p>
            <a:pPr lvl="1">
              <a:lnSpc>
                <a:spcPct val="120000"/>
              </a:lnSpc>
            </a:pPr>
            <a:endParaRPr lang="id-ID" sz="2400" dirty="0"/>
          </a:p>
          <a:p>
            <a:pPr lvl="1">
              <a:lnSpc>
                <a:spcPct val="120000"/>
              </a:lnSpc>
            </a:pPr>
            <a:r>
              <a:rPr lang="en-US" sz="2400" b="1" dirty="0">
                <a:solidFill>
                  <a:srgbClr val="FFFF00"/>
                </a:solidFill>
              </a:rPr>
              <a:t>Generalization</a:t>
            </a:r>
            <a:r>
              <a:rPr lang="id-ID" sz="2400" dirty="0"/>
              <a:t>, </a:t>
            </a:r>
            <a:r>
              <a:rPr lang="id-ID" sz="2400" dirty="0" err="1"/>
              <a:t>i.e</a:t>
            </a:r>
            <a:r>
              <a:rPr lang="id-ID" sz="2400" dirty="0"/>
              <a:t>. </a:t>
            </a:r>
            <a:r>
              <a:rPr lang="en-US" sz="2400" dirty="0"/>
              <a:t>increasing the dimensions of the feature</a:t>
            </a:r>
            <a:r>
              <a:rPr lang="id-ID" sz="2400" dirty="0"/>
              <a:t> </a:t>
            </a:r>
            <a:r>
              <a:rPr lang="en-US" sz="2400" dirty="0"/>
              <a:t>representation exacerbates the curse of dimensionality</a:t>
            </a:r>
            <a:r>
              <a:rPr lang="id-ID" sz="2400" dirty="0"/>
              <a:t>, </a:t>
            </a:r>
            <a:r>
              <a:rPr lang="id-ID" sz="2400" dirty="0" err="1"/>
              <a:t>because</a:t>
            </a:r>
            <a:r>
              <a:rPr lang="id-ID" sz="2400" dirty="0"/>
              <a:t> l</a:t>
            </a:r>
            <a:r>
              <a:rPr lang="en-US" sz="2400" dirty="0"/>
              <a:t>earning from high-dimensional</a:t>
            </a:r>
            <a:r>
              <a:rPr lang="id-ID" sz="2400" dirty="0"/>
              <a:t> </a:t>
            </a:r>
            <a:r>
              <a:rPr lang="en-US" sz="2400" dirty="0"/>
              <a:t>feature representations requires exponentially more training data to avoid overfitting</a:t>
            </a:r>
            <a:r>
              <a:rPr lang="id-ID" sz="2400" dirty="0"/>
              <a:t>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C09F4-8615-486F-9E3D-49217E6F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Hyperplanes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01DD45-F42F-44ED-BBC3-1B6F30016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effectLst/>
                <a:latin typeface="+mj-lt"/>
              </a:rPr>
              <a:t>Can</a:t>
            </a:r>
            <a:r>
              <a:rPr lang="id-ID" b="0" i="0" dirty="0">
                <a:effectLst/>
                <a:latin typeface="+mj-lt"/>
              </a:rPr>
              <a:t> </a:t>
            </a:r>
            <a:r>
              <a:rPr lang="en-US" b="0" i="0" dirty="0">
                <a:effectLst/>
                <a:latin typeface="+mj-lt"/>
              </a:rPr>
              <a:t>be considered 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</a:rPr>
              <a:t>decision boundaries </a:t>
            </a:r>
            <a:r>
              <a:rPr lang="en-US" b="0" i="0" dirty="0">
                <a:effectLst/>
                <a:latin typeface="+mj-lt"/>
              </a:rPr>
              <a:t>that classify data points into their respective classes in a multi-dimensional space. </a:t>
            </a:r>
            <a:endParaRPr lang="id-ID" b="0" i="0" dirty="0">
              <a:effectLst/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b="0" i="0" dirty="0">
                <a:effectLst/>
                <a:latin typeface="+mj-lt"/>
              </a:rPr>
              <a:t>Data points falling on either side of the hyperplane can be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</a:rPr>
              <a:t>attributed to different classes</a:t>
            </a:r>
            <a:r>
              <a:rPr lang="en-US" b="0" i="0" dirty="0">
                <a:effectLst/>
                <a:latin typeface="+mj-lt"/>
              </a:rPr>
              <a:t>.</a:t>
            </a:r>
            <a:endParaRPr lang="id-ID" b="0" i="0" dirty="0">
              <a:effectLst/>
              <a:latin typeface="+mj-lt"/>
            </a:endParaRPr>
          </a:p>
          <a:p>
            <a:pPr algn="l">
              <a:lnSpc>
                <a:spcPct val="120000"/>
              </a:lnSpc>
            </a:pPr>
            <a:r>
              <a:rPr lang="en-US" b="1" i="0" dirty="0">
                <a:solidFill>
                  <a:srgbClr val="FFFF00"/>
                </a:solidFill>
                <a:effectLst/>
                <a:latin typeface="+mj-lt"/>
              </a:rPr>
              <a:t>A</a:t>
            </a:r>
            <a:r>
              <a:rPr lang="id-ID" b="1" i="0" dirty="0">
                <a:solidFill>
                  <a:srgbClr val="FFFF00"/>
                </a:solidFill>
                <a:effectLst/>
                <a:latin typeface="+mj-lt"/>
              </a:rPr>
              <a:t>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</a:rPr>
              <a:t>generalization of a plane</a:t>
            </a:r>
            <a:r>
              <a:rPr lang="en-US" b="1" i="0" dirty="0">
                <a:effectLst/>
                <a:latin typeface="+mj-lt"/>
              </a:rPr>
              <a:t>:</a:t>
            </a:r>
            <a:endParaRPr lang="en-US" b="0" i="0" dirty="0">
              <a:effectLst/>
              <a:latin typeface="+mj-lt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+mj-lt"/>
              </a:rPr>
              <a:t>in two dimensions, it’s a </a:t>
            </a:r>
            <a:r>
              <a:rPr lang="en-US" sz="2600" b="1" i="0" dirty="0">
                <a:solidFill>
                  <a:srgbClr val="FFFF00"/>
                </a:solidFill>
                <a:effectLst/>
                <a:latin typeface="+mj-lt"/>
              </a:rPr>
              <a:t>line</a:t>
            </a:r>
            <a:r>
              <a:rPr lang="en-US" sz="2600" b="0" i="0" dirty="0">
                <a:effectLst/>
                <a:latin typeface="+mj-lt"/>
              </a:rPr>
              <a:t>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+mj-lt"/>
              </a:rPr>
              <a:t>in three dimensions, it’s a </a:t>
            </a:r>
            <a:r>
              <a:rPr lang="en-US" sz="2600" b="1" i="0" dirty="0">
                <a:solidFill>
                  <a:srgbClr val="FFFF00"/>
                </a:solidFill>
                <a:effectLst/>
                <a:latin typeface="+mj-lt"/>
              </a:rPr>
              <a:t>plane</a:t>
            </a:r>
            <a:r>
              <a:rPr lang="en-US" sz="2600" b="0" i="0" dirty="0">
                <a:effectLst/>
                <a:latin typeface="+mj-lt"/>
              </a:rPr>
              <a:t>.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effectLst/>
                <a:latin typeface="+mj-lt"/>
              </a:rPr>
              <a:t>in more dimensions, you can call it a </a:t>
            </a:r>
            <a:r>
              <a:rPr lang="en-US" sz="2600" b="1" i="0" dirty="0">
                <a:solidFill>
                  <a:srgbClr val="FFFF00"/>
                </a:solidFill>
                <a:effectLst/>
                <a:latin typeface="+mj-lt"/>
              </a:rPr>
              <a:t>hyperplane</a:t>
            </a:r>
            <a:r>
              <a:rPr lang="en-US" sz="2600" b="0" i="0" dirty="0">
                <a:effectLst/>
                <a:latin typeface="+mj-lt"/>
              </a:rPr>
              <a:t>.</a:t>
            </a:r>
          </a:p>
          <a:p>
            <a:pPr>
              <a:lnSpc>
                <a:spcPct val="12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4913B-0D2A-4B9A-8644-4551D155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3600" dirty="0" err="1"/>
              <a:t>Hyperplanes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09 - Support Vector Machines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E48B4C-58DA-47A9-A265-F441603A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9515"/>
          <a:stretch/>
        </p:blipFill>
        <p:spPr>
          <a:xfrm>
            <a:off x="285585" y="1569262"/>
            <a:ext cx="2699353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71EA7-5D15-47A6-8319-A7D22458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38" y="1569261"/>
            <a:ext cx="3179773" cy="28193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99AA9-7746-48BF-A373-2EAFCC5C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865" y="163509"/>
            <a:ext cx="8676810" cy="725349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Support</a:t>
            </a:r>
            <a:r>
              <a:rPr lang="id-ID" sz="4000" dirty="0"/>
              <a:t> </a:t>
            </a:r>
            <a:r>
              <a:rPr lang="id-ID" sz="4000" dirty="0" err="1"/>
              <a:t>Vectors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09 - Support Vector Machines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5DFFD0-C729-4B5F-829C-4FC0647F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6371" y="1103586"/>
            <a:ext cx="3956304" cy="3468414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The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+mj-lt"/>
              </a:rPr>
              <a:t>points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 that </a:t>
            </a:r>
            <a:r>
              <a:rPr lang="en-US" sz="2000" b="1" i="0" dirty="0">
                <a:effectLst/>
                <a:latin typeface="+mj-lt"/>
              </a:rPr>
              <a:t>lie</a:t>
            </a:r>
            <a:r>
              <a:rPr lang="id-ID" sz="2000" b="1" i="0" dirty="0">
                <a:effectLst/>
                <a:latin typeface="+mj-lt"/>
              </a:rPr>
              <a:t> </a:t>
            </a:r>
            <a:r>
              <a:rPr lang="en-US" sz="2000" b="1" i="0" dirty="0">
                <a:effectLst/>
                <a:latin typeface="+mj-lt"/>
              </a:rPr>
              <a:t>on </a:t>
            </a:r>
            <a:r>
              <a:rPr lang="id-ID" sz="2000" b="1" i="0" dirty="0" err="1">
                <a:effectLst/>
                <a:latin typeface="+mj-lt"/>
              </a:rPr>
              <a:t>or</a:t>
            </a:r>
            <a:r>
              <a:rPr lang="id-ID" sz="2000" b="1" i="0" dirty="0">
                <a:effectLst/>
                <a:latin typeface="+mj-lt"/>
              </a:rPr>
              <a:t> </a:t>
            </a:r>
            <a:r>
              <a:rPr lang="id-ID" sz="2000" b="1" i="0" dirty="0" err="1">
                <a:effectLst/>
                <a:latin typeface="+mj-lt"/>
              </a:rPr>
              <a:t>fall</a:t>
            </a:r>
            <a:r>
              <a:rPr lang="id-ID" sz="2000" b="1" i="0" dirty="0">
                <a:effectLst/>
                <a:latin typeface="+mj-lt"/>
              </a:rPr>
              <a:t> </a:t>
            </a:r>
            <a:r>
              <a:rPr lang="id-ID" sz="2000" b="1" i="0" dirty="0" err="1">
                <a:effectLst/>
                <a:latin typeface="+mj-lt"/>
              </a:rPr>
              <a:t>within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  <a:r>
              <a:rPr lang="en-US" sz="2000" b="0" i="0" dirty="0" err="1">
                <a:solidFill>
                  <a:srgbClr val="282829"/>
                </a:solidFill>
                <a:effectLst/>
                <a:latin typeface="+mj-lt"/>
              </a:rPr>
              <a:t>th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e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 margin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.</a:t>
            </a:r>
          </a:p>
          <a:p>
            <a:pPr algn="l" rtl="0"/>
            <a:r>
              <a:rPr lang="id-ID" sz="2000" b="0" i="0" dirty="0" err="1">
                <a:solidFill>
                  <a:srgbClr val="282829"/>
                </a:solidFill>
                <a:effectLst/>
                <a:latin typeface="+mj-lt"/>
              </a:rPr>
              <a:t>Used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  <a:r>
              <a:rPr lang="id-ID" sz="2000" b="0" i="0" dirty="0" err="1">
                <a:solidFill>
                  <a:srgbClr val="282829"/>
                </a:solidFill>
                <a:effectLst/>
                <a:latin typeface="+mj-lt"/>
              </a:rPr>
              <a:t>to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formulate </a:t>
            </a:r>
            <a:r>
              <a:rPr lang="id-ID" sz="2000" b="1" i="0" dirty="0" err="1">
                <a:solidFill>
                  <a:srgbClr val="C00000"/>
                </a:solidFill>
                <a:effectLst/>
                <a:latin typeface="+mj-lt"/>
              </a:rPr>
              <a:t>to</a:t>
            </a:r>
            <a:r>
              <a:rPr lang="id-ID" sz="2000" b="1" i="0" dirty="0">
                <a:solidFill>
                  <a:srgbClr val="C00000"/>
                </a:solidFill>
                <a:effectLst/>
                <a:latin typeface="+mj-lt"/>
              </a:rPr>
              <a:t>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+mj-lt"/>
              </a:rPr>
              <a:t>find the "margin hyperplane“</a:t>
            </a:r>
            <a:r>
              <a:rPr lang="id-ID" sz="2000" b="1" i="0" dirty="0">
                <a:solidFill>
                  <a:srgbClr val="C00000"/>
                </a:solidFill>
                <a:effectLst/>
                <a:latin typeface="+mj-lt"/>
              </a:rPr>
              <a:t>,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the line that best separates the two classes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.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</a:p>
          <a:p>
            <a:pPr algn="l" rtl="0"/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So-called 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as </a:t>
            </a:r>
            <a:r>
              <a:rPr lang="en-US" sz="2000" b="1" i="1" dirty="0">
                <a:effectLst/>
                <a:latin typeface="+mj-lt"/>
              </a:rPr>
              <a:t>dual form</a:t>
            </a:r>
            <a:r>
              <a:rPr lang="id-ID" sz="2000" b="0" i="1" dirty="0">
                <a:solidFill>
                  <a:srgbClr val="282829"/>
                </a:solidFill>
                <a:effectLst/>
                <a:latin typeface="+mj-lt"/>
              </a:rPr>
              <a:t>.</a:t>
            </a:r>
          </a:p>
          <a:p>
            <a:pPr algn="l" rtl="0"/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Can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  <a:r>
              <a:rPr lang="id-ID" sz="2000" b="0" i="0" dirty="0" err="1">
                <a:solidFill>
                  <a:srgbClr val="282829"/>
                </a:solidFill>
                <a:effectLst/>
                <a:latin typeface="+mj-lt"/>
              </a:rPr>
              <a:t>be</a:t>
            </a:r>
            <a:r>
              <a:rPr lang="id-ID" sz="2000" b="0" i="0" dirty="0">
                <a:solidFill>
                  <a:srgbClr val="282829"/>
                </a:solidFill>
                <a:effectLst/>
                <a:latin typeface="+mj-lt"/>
              </a:rPr>
              <a:t> </a:t>
            </a:r>
            <a:r>
              <a:rPr lang="id-ID" sz="2000" b="0" i="0" dirty="0" err="1">
                <a:solidFill>
                  <a:srgbClr val="282829"/>
                </a:solidFill>
                <a:effectLst/>
                <a:latin typeface="+mj-lt"/>
              </a:rPr>
              <a:t>use</a:t>
            </a:r>
            <a:r>
              <a:rPr lang="id-ID" sz="2000" dirty="0" err="1">
                <a:solidFill>
                  <a:srgbClr val="282829"/>
                </a:solidFill>
                <a:latin typeface="+mj-lt"/>
              </a:rPr>
              <a:t>d</a:t>
            </a:r>
            <a:r>
              <a:rPr lang="id-ID" sz="2000" dirty="0">
                <a:solidFill>
                  <a:srgbClr val="282829"/>
                </a:solidFill>
                <a:latin typeface="+mj-lt"/>
              </a:rPr>
              <a:t> </a:t>
            </a:r>
            <a:r>
              <a:rPr lang="id-ID" sz="2000" dirty="0" err="1">
                <a:solidFill>
                  <a:srgbClr val="282829"/>
                </a:solidFill>
                <a:latin typeface="+mj-lt"/>
              </a:rPr>
              <a:t>to</a:t>
            </a:r>
            <a:r>
              <a:rPr lang="id-ID" sz="2000" dirty="0">
                <a:solidFill>
                  <a:srgbClr val="282829"/>
                </a:solidFill>
                <a:latin typeface="+mj-lt"/>
              </a:rPr>
              <a:t> 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apply </a:t>
            </a:r>
            <a:r>
              <a:rPr lang="en-US" sz="2000" b="1" i="0" dirty="0">
                <a:effectLst/>
                <a:latin typeface="+mj-lt"/>
              </a:rPr>
              <a:t>the </a:t>
            </a:r>
            <a:r>
              <a:rPr lang="en-US" sz="2000" b="1" i="1" dirty="0">
                <a:effectLst/>
                <a:latin typeface="+mj-lt"/>
              </a:rPr>
              <a:t>kernel trick</a:t>
            </a:r>
            <a:r>
              <a:rPr lang="en-US" sz="2000" b="1" i="0" dirty="0">
                <a:effectLst/>
                <a:latin typeface="+mj-lt"/>
              </a:rPr>
              <a:t> 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to effectively transform the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+mj-lt"/>
              </a:rPr>
              <a:t>SVM into a non-linear classifier</a:t>
            </a:r>
            <a:r>
              <a:rPr lang="en-US" sz="2000" b="0" i="0" dirty="0">
                <a:solidFill>
                  <a:srgbClr val="282829"/>
                </a:solidFill>
                <a:effectLst/>
                <a:latin typeface="+mj-lt"/>
              </a:rPr>
              <a:t>.</a:t>
            </a:r>
            <a:endParaRPr lang="id-ID" sz="2000" b="0" i="0" dirty="0">
              <a:solidFill>
                <a:srgbClr val="282829"/>
              </a:solidFill>
              <a:effectLst/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FC22FE-E722-408E-B287-8DDEE04A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64" y="986490"/>
            <a:ext cx="4720506" cy="375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B582-FECD-4D00-B94B-1D408661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On-screen Show (16:9)</PresentationFormat>
  <Paragraphs>184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Office Theme</vt:lpstr>
      <vt:lpstr>Support Vector Machines</vt:lpstr>
      <vt:lpstr>Disclaimer</vt:lpstr>
      <vt:lpstr>Outline</vt:lpstr>
      <vt:lpstr>What is Support Vector Machines?</vt:lpstr>
      <vt:lpstr>What is Support Vector Machines?</vt:lpstr>
      <vt:lpstr>Why is SVM?</vt:lpstr>
      <vt:lpstr>Hyperplanes</vt:lpstr>
      <vt:lpstr>Hyperplanes</vt:lpstr>
      <vt:lpstr>Support Vectors</vt:lpstr>
      <vt:lpstr>Mathematics of Dual Form</vt:lpstr>
      <vt:lpstr>Mapping to Higher Dimensional Space</vt:lpstr>
      <vt:lpstr>PowerPoint Presentation</vt:lpstr>
      <vt:lpstr>Kernel Tricks</vt:lpstr>
      <vt:lpstr>Kernel Computation</vt:lpstr>
      <vt:lpstr>Types of Kernel</vt:lpstr>
      <vt:lpstr>Maximum Margin Classification and Support Vectors</vt:lpstr>
      <vt:lpstr>Which Hyperplane to Pick?</vt:lpstr>
      <vt:lpstr>Find the Best Hyperplane</vt:lpstr>
      <vt:lpstr>Geometric Margin</vt:lpstr>
      <vt:lpstr>Defining the Separating Hyperplane</vt:lpstr>
      <vt:lpstr>Hyperplane as Means for Classification</vt:lpstr>
      <vt:lpstr>Definitions</vt:lpstr>
      <vt:lpstr>Let’s See Some Videos</vt:lpstr>
      <vt:lpstr>Classifying Characters in scikit-learn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2021-04-18T13:57:17Z</dcterms:modified>
</cp:coreProperties>
</file>